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83"/>
  </p:notesMasterIdLst>
  <p:sldIdLst>
    <p:sldId id="256" r:id="rId2"/>
    <p:sldId id="259" r:id="rId3"/>
    <p:sldId id="265" r:id="rId4"/>
    <p:sldId id="257" r:id="rId5"/>
    <p:sldId id="260" r:id="rId6"/>
    <p:sldId id="261" r:id="rId7"/>
    <p:sldId id="262" r:id="rId8"/>
    <p:sldId id="263" r:id="rId9"/>
    <p:sldId id="266" r:id="rId10"/>
    <p:sldId id="267" r:id="rId11"/>
    <p:sldId id="268" r:id="rId12"/>
    <p:sldId id="270" r:id="rId13"/>
    <p:sldId id="269" r:id="rId14"/>
    <p:sldId id="264" r:id="rId15"/>
    <p:sldId id="337" r:id="rId16"/>
    <p:sldId id="258" r:id="rId17"/>
    <p:sldId id="271" r:id="rId18"/>
    <p:sldId id="280" r:id="rId19"/>
    <p:sldId id="275" r:id="rId20"/>
    <p:sldId id="279" r:id="rId21"/>
    <p:sldId id="276" r:id="rId22"/>
    <p:sldId id="277" r:id="rId23"/>
    <p:sldId id="278" r:id="rId24"/>
    <p:sldId id="273" r:id="rId25"/>
    <p:sldId id="274" r:id="rId26"/>
    <p:sldId id="281" r:id="rId27"/>
    <p:sldId id="282" r:id="rId28"/>
    <p:sldId id="283" r:id="rId29"/>
    <p:sldId id="284" r:id="rId30"/>
    <p:sldId id="286" r:id="rId31"/>
    <p:sldId id="287" r:id="rId32"/>
    <p:sldId id="291" r:id="rId33"/>
    <p:sldId id="290" r:id="rId34"/>
    <p:sldId id="289" r:id="rId35"/>
    <p:sldId id="288" r:id="rId36"/>
    <p:sldId id="292" r:id="rId37"/>
    <p:sldId id="293" r:id="rId38"/>
    <p:sldId id="339" r:id="rId39"/>
    <p:sldId id="338" r:id="rId40"/>
    <p:sldId id="285" r:id="rId41"/>
    <p:sldId id="294" r:id="rId42"/>
    <p:sldId id="295" r:id="rId43"/>
    <p:sldId id="296" r:id="rId44"/>
    <p:sldId id="297" r:id="rId45"/>
    <p:sldId id="299" r:id="rId46"/>
    <p:sldId id="300" r:id="rId47"/>
    <p:sldId id="301" r:id="rId48"/>
    <p:sldId id="302" r:id="rId49"/>
    <p:sldId id="303" r:id="rId50"/>
    <p:sldId id="304" r:id="rId51"/>
    <p:sldId id="305" r:id="rId52"/>
    <p:sldId id="306" r:id="rId53"/>
    <p:sldId id="298" r:id="rId54"/>
    <p:sldId id="307" r:id="rId55"/>
    <p:sldId id="308" r:id="rId56"/>
    <p:sldId id="309" r:id="rId57"/>
    <p:sldId id="310" r:id="rId58"/>
    <p:sldId id="311" r:id="rId59"/>
    <p:sldId id="312" r:id="rId60"/>
    <p:sldId id="313" r:id="rId61"/>
    <p:sldId id="314" r:id="rId62"/>
    <p:sldId id="315" r:id="rId63"/>
    <p:sldId id="316" r:id="rId64"/>
    <p:sldId id="317" r:id="rId65"/>
    <p:sldId id="319" r:id="rId66"/>
    <p:sldId id="327" r:id="rId67"/>
    <p:sldId id="329" r:id="rId68"/>
    <p:sldId id="330" r:id="rId69"/>
    <p:sldId id="328" r:id="rId70"/>
    <p:sldId id="321" r:id="rId71"/>
    <p:sldId id="322" r:id="rId72"/>
    <p:sldId id="331" r:id="rId73"/>
    <p:sldId id="332" r:id="rId74"/>
    <p:sldId id="333" r:id="rId75"/>
    <p:sldId id="334" r:id="rId76"/>
    <p:sldId id="335" r:id="rId77"/>
    <p:sldId id="323" r:id="rId78"/>
    <p:sldId id="324" r:id="rId79"/>
    <p:sldId id="336" r:id="rId80"/>
    <p:sldId id="325" r:id="rId81"/>
    <p:sldId id="326"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BEFC8-B25F-47FF-AE94-2DA9F535E643}" type="datetimeFigureOut">
              <a:rPr lang="en-US" smtClean="0"/>
              <a:t>7/6/2021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E7ED6-F88F-4EA7-BDB4-3C666F7A4120}" type="slidenum">
              <a:rPr lang="en-US" smtClean="0"/>
              <a:t>‹#›</a:t>
            </a:fld>
            <a:endParaRPr lang="en-US"/>
          </a:p>
        </p:txBody>
      </p:sp>
    </p:spTree>
    <p:extLst>
      <p:ext uri="{BB962C8B-B14F-4D97-AF65-F5344CB8AC3E}">
        <p14:creationId xmlns:p14="http://schemas.microsoft.com/office/powerpoint/2010/main" val="4133942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E7ED6-F88F-4EA7-BDB4-3C666F7A4120}" type="slidenum">
              <a:rPr lang="en-US" smtClean="0"/>
              <a:t>9</a:t>
            </a:fld>
            <a:endParaRPr lang="en-US"/>
          </a:p>
        </p:txBody>
      </p:sp>
    </p:spTree>
    <p:extLst>
      <p:ext uri="{BB962C8B-B14F-4D97-AF65-F5344CB8AC3E}">
        <p14:creationId xmlns:p14="http://schemas.microsoft.com/office/powerpoint/2010/main" val="115840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8E7ED6-F88F-4EA7-BDB4-3C666F7A4120}" type="slidenum">
              <a:rPr lang="en-US" smtClean="0"/>
              <a:t>28</a:t>
            </a:fld>
            <a:endParaRPr lang="en-US"/>
          </a:p>
        </p:txBody>
      </p:sp>
    </p:spTree>
    <p:extLst>
      <p:ext uri="{BB962C8B-B14F-4D97-AF65-F5344CB8AC3E}">
        <p14:creationId xmlns:p14="http://schemas.microsoft.com/office/powerpoint/2010/main" val="403672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E7ED6-F88F-4EA7-BDB4-3C666F7A4120}" type="slidenum">
              <a:rPr lang="en-US" smtClean="0"/>
              <a:t>38</a:t>
            </a:fld>
            <a:endParaRPr lang="en-US"/>
          </a:p>
        </p:txBody>
      </p:sp>
    </p:spTree>
    <p:extLst>
      <p:ext uri="{BB962C8B-B14F-4D97-AF65-F5344CB8AC3E}">
        <p14:creationId xmlns:p14="http://schemas.microsoft.com/office/powerpoint/2010/main" val="150275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E7ED6-F88F-4EA7-BDB4-3C666F7A4120}" type="slidenum">
              <a:rPr lang="en-US" smtClean="0"/>
              <a:t>50</a:t>
            </a:fld>
            <a:endParaRPr lang="en-US"/>
          </a:p>
        </p:txBody>
      </p:sp>
    </p:spTree>
    <p:extLst>
      <p:ext uri="{BB962C8B-B14F-4D97-AF65-F5344CB8AC3E}">
        <p14:creationId xmlns:p14="http://schemas.microsoft.com/office/powerpoint/2010/main" val="141108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E7ED6-F88F-4EA7-BDB4-3C666F7A4120}" type="slidenum">
              <a:rPr lang="en-US" smtClean="0"/>
              <a:t>57</a:t>
            </a:fld>
            <a:endParaRPr lang="en-US"/>
          </a:p>
        </p:txBody>
      </p:sp>
    </p:spTree>
    <p:extLst>
      <p:ext uri="{BB962C8B-B14F-4D97-AF65-F5344CB8AC3E}">
        <p14:creationId xmlns:p14="http://schemas.microsoft.com/office/powerpoint/2010/main" val="381456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E7ED6-F88F-4EA7-BDB4-3C666F7A4120}" type="slidenum">
              <a:rPr lang="en-US" smtClean="0"/>
              <a:t>63</a:t>
            </a:fld>
            <a:endParaRPr lang="en-US"/>
          </a:p>
        </p:txBody>
      </p:sp>
    </p:spTree>
    <p:extLst>
      <p:ext uri="{BB962C8B-B14F-4D97-AF65-F5344CB8AC3E}">
        <p14:creationId xmlns:p14="http://schemas.microsoft.com/office/powerpoint/2010/main" val="2854334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0A2FA49-5DAD-4612-B1C1-A1067965B52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51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B3B5C5-0258-4F9D-BEF7-094C57269D91}" type="datetimeFigureOut">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55761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9297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922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3101267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570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047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528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23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245099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B3B5C5-0258-4F9D-BEF7-094C57269D91}"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2FA49-5DAD-4612-B1C1-A1067965B52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35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B3B5C5-0258-4F9D-BEF7-094C57269D91}" type="datetimeFigureOut">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1721994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B3B5C5-0258-4F9D-BEF7-094C57269D91}" type="datetimeFigureOut">
              <a:rPr lang="en-US" smtClean="0"/>
              <a:t>7/6/2021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2FA49-5DAD-4612-B1C1-A1067965B52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16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B3B5C5-0258-4F9D-BEF7-094C57269D91}" type="datetimeFigureOut">
              <a:rPr lang="en-US" smtClean="0"/>
              <a:t>7/6/2021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2FA49-5DAD-4612-B1C1-A1067965B52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3B5C5-0258-4F9D-BEF7-094C57269D91}" type="datetimeFigureOut">
              <a:rPr lang="en-US" smtClean="0"/>
              <a:t>7/6/2021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125568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B3B5C5-0258-4F9D-BEF7-094C57269D91}" type="datetimeFigureOut">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2FA49-5DAD-4612-B1C1-A1067965B52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894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B3B5C5-0258-4F9D-BEF7-094C57269D91}" type="datetimeFigureOut">
              <a:rPr lang="en-US" smtClean="0"/>
              <a:t>7/6/2021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2FA49-5DAD-4612-B1C1-A1067965B521}" type="slidenum">
              <a:rPr lang="en-US" smtClean="0"/>
              <a:t>‹#›</a:t>
            </a:fld>
            <a:endParaRPr lang="en-US"/>
          </a:p>
        </p:txBody>
      </p:sp>
    </p:spTree>
    <p:extLst>
      <p:ext uri="{BB962C8B-B14F-4D97-AF65-F5344CB8AC3E}">
        <p14:creationId xmlns:p14="http://schemas.microsoft.com/office/powerpoint/2010/main" val="75105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B3B5C5-0258-4F9D-BEF7-094C57269D91}" type="datetimeFigureOut">
              <a:rPr lang="en-US" smtClean="0"/>
              <a:t>7/6/2021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A2FA49-5DAD-4612-B1C1-A1067965B521}" type="slidenum">
              <a:rPr lang="en-US" smtClean="0"/>
              <a:t>‹#›</a:t>
            </a:fld>
            <a:endParaRPr lang="en-US"/>
          </a:p>
        </p:txBody>
      </p:sp>
    </p:spTree>
    <p:extLst>
      <p:ext uri="{BB962C8B-B14F-4D97-AF65-F5344CB8AC3E}">
        <p14:creationId xmlns:p14="http://schemas.microsoft.com/office/powerpoint/2010/main" val="54914573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docker.com/v17.09/engine/userguide/storagedriver/imagesandcontainers/#images-and-layer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edureka.co/blog/what-is-docker-contain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Docker&#10; ">
            <a:extLst>
              <a:ext uri="{FF2B5EF4-FFF2-40B4-BE49-F238E27FC236}">
                <a16:creationId xmlns:a16="http://schemas.microsoft.com/office/drawing/2014/main" id="{98079A0F-3F15-4AC9-9CDA-755D97F6A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2880"/>
            <a:ext cx="10185009" cy="613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89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What is Containerization?</a:t>
            </a:r>
          </a:p>
        </p:txBody>
      </p:sp>
      <p:pic>
        <p:nvPicPr>
          <p:cNvPr id="4" name="Content Placeholder 3">
            <a:extLst>
              <a:ext uri="{FF2B5EF4-FFF2-40B4-BE49-F238E27FC236}">
                <a16:creationId xmlns:a16="http://schemas.microsoft.com/office/drawing/2014/main" id="{46CA6B07-369C-4B0C-BAA9-F103179CAFCC}"/>
              </a:ext>
            </a:extLst>
          </p:cNvPr>
          <p:cNvPicPr>
            <a:picLocks noGrp="1" noChangeAspect="1"/>
          </p:cNvPicPr>
          <p:nvPr>
            <p:ph idx="1"/>
          </p:nvPr>
        </p:nvPicPr>
        <p:blipFill rotWithShape="1">
          <a:blip r:embed="rId2"/>
          <a:srcRect l="18114" t="31538" r="17285" b="13477"/>
          <a:stretch/>
        </p:blipFill>
        <p:spPr>
          <a:xfrm>
            <a:off x="1547446" y="2504048"/>
            <a:ext cx="9186203" cy="3516923"/>
          </a:xfrm>
          <a:prstGeom prst="rect">
            <a:avLst/>
          </a:prstGeom>
        </p:spPr>
      </p:pic>
    </p:spTree>
    <p:extLst>
      <p:ext uri="{BB962C8B-B14F-4D97-AF65-F5344CB8AC3E}">
        <p14:creationId xmlns:p14="http://schemas.microsoft.com/office/powerpoint/2010/main" val="378092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Problems Before Containerization?</a:t>
            </a:r>
          </a:p>
        </p:txBody>
      </p:sp>
      <p:pic>
        <p:nvPicPr>
          <p:cNvPr id="4" name="Content Placeholder 3">
            <a:extLst>
              <a:ext uri="{FF2B5EF4-FFF2-40B4-BE49-F238E27FC236}">
                <a16:creationId xmlns:a16="http://schemas.microsoft.com/office/drawing/2014/main" id="{9ACE75CE-959C-49D4-9C2F-A965D112FA13}"/>
              </a:ext>
            </a:extLst>
          </p:cNvPr>
          <p:cNvPicPr>
            <a:picLocks noGrp="1" noChangeAspect="1"/>
          </p:cNvPicPr>
          <p:nvPr>
            <p:ph idx="1"/>
          </p:nvPr>
        </p:nvPicPr>
        <p:blipFill rotWithShape="1">
          <a:blip r:embed="rId2"/>
          <a:srcRect l="16547" t="30614" r="16945" b="14690"/>
          <a:stretch/>
        </p:blipFill>
        <p:spPr>
          <a:xfrm>
            <a:off x="1617785" y="2672863"/>
            <a:ext cx="8918917" cy="3418448"/>
          </a:xfrm>
          <a:prstGeom prst="rect">
            <a:avLst/>
          </a:prstGeom>
        </p:spPr>
      </p:pic>
    </p:spTree>
    <p:extLst>
      <p:ext uri="{BB962C8B-B14F-4D97-AF65-F5344CB8AC3E}">
        <p14:creationId xmlns:p14="http://schemas.microsoft.com/office/powerpoint/2010/main" val="374823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846-7FC6-466D-8F93-0F4BD34259B4}"/>
              </a:ext>
            </a:extLst>
          </p:cNvPr>
          <p:cNvSpPr>
            <a:spLocks noGrp="1"/>
          </p:cNvSpPr>
          <p:nvPr>
            <p:ph type="title"/>
          </p:nvPr>
        </p:nvSpPr>
        <p:spPr/>
        <p:txBody>
          <a:bodyPr/>
          <a:lstStyle/>
          <a:p>
            <a:r>
              <a:rPr lang="en-US" dirty="0"/>
              <a:t>Problems Before Containerization?</a:t>
            </a:r>
          </a:p>
        </p:txBody>
      </p:sp>
      <p:pic>
        <p:nvPicPr>
          <p:cNvPr id="4" name="Content Placeholder 3">
            <a:extLst>
              <a:ext uri="{FF2B5EF4-FFF2-40B4-BE49-F238E27FC236}">
                <a16:creationId xmlns:a16="http://schemas.microsoft.com/office/drawing/2014/main" id="{4D409067-F3E3-4CA2-96CB-2984F30D347C}"/>
              </a:ext>
            </a:extLst>
          </p:cNvPr>
          <p:cNvPicPr>
            <a:picLocks noGrp="1" noChangeAspect="1"/>
          </p:cNvPicPr>
          <p:nvPr>
            <p:ph idx="1"/>
          </p:nvPr>
        </p:nvPicPr>
        <p:blipFill rotWithShape="1">
          <a:blip r:embed="rId2"/>
          <a:srcRect l="22269" t="30190" r="18852" b="12995"/>
          <a:stretch/>
        </p:blipFill>
        <p:spPr>
          <a:xfrm>
            <a:off x="1295402" y="2672863"/>
            <a:ext cx="9396044" cy="3305906"/>
          </a:xfrm>
          <a:prstGeom prst="rect">
            <a:avLst/>
          </a:prstGeom>
        </p:spPr>
      </p:pic>
    </p:spTree>
    <p:extLst>
      <p:ext uri="{BB962C8B-B14F-4D97-AF65-F5344CB8AC3E}">
        <p14:creationId xmlns:p14="http://schemas.microsoft.com/office/powerpoint/2010/main" val="404703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Problems Before Containerization?</a:t>
            </a:r>
          </a:p>
        </p:txBody>
      </p:sp>
      <p:pic>
        <p:nvPicPr>
          <p:cNvPr id="4" name="Content Placeholder 3">
            <a:extLst>
              <a:ext uri="{FF2B5EF4-FFF2-40B4-BE49-F238E27FC236}">
                <a16:creationId xmlns:a16="http://schemas.microsoft.com/office/drawing/2014/main" id="{19200154-7333-48E8-A5BA-FF6605456488}"/>
              </a:ext>
            </a:extLst>
          </p:cNvPr>
          <p:cNvPicPr>
            <a:picLocks noGrp="1" noChangeAspect="1"/>
          </p:cNvPicPr>
          <p:nvPr>
            <p:ph idx="1"/>
          </p:nvPr>
        </p:nvPicPr>
        <p:blipFill rotWithShape="1">
          <a:blip r:embed="rId2"/>
          <a:srcRect l="20600" t="35278" r="16468" b="13842"/>
          <a:stretch/>
        </p:blipFill>
        <p:spPr>
          <a:xfrm>
            <a:off x="1913206" y="2799471"/>
            <a:ext cx="8314006" cy="3076397"/>
          </a:xfrm>
          <a:prstGeom prst="rect">
            <a:avLst/>
          </a:prstGeom>
        </p:spPr>
      </p:pic>
    </p:spTree>
    <p:extLst>
      <p:ext uri="{BB962C8B-B14F-4D97-AF65-F5344CB8AC3E}">
        <p14:creationId xmlns:p14="http://schemas.microsoft.com/office/powerpoint/2010/main" val="3254366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Containers solved the problems</a:t>
            </a:r>
          </a:p>
        </p:txBody>
      </p:sp>
      <p:pic>
        <p:nvPicPr>
          <p:cNvPr id="4" name="Content Placeholder 3">
            <a:extLst>
              <a:ext uri="{FF2B5EF4-FFF2-40B4-BE49-F238E27FC236}">
                <a16:creationId xmlns:a16="http://schemas.microsoft.com/office/drawing/2014/main" id="{E3374E19-9B35-4C79-A7D6-C30A17FCC012}"/>
              </a:ext>
            </a:extLst>
          </p:cNvPr>
          <p:cNvPicPr>
            <a:picLocks noGrp="1" noChangeAspect="1"/>
          </p:cNvPicPr>
          <p:nvPr>
            <p:ph idx="1"/>
          </p:nvPr>
        </p:nvPicPr>
        <p:blipFill rotWithShape="1">
          <a:blip r:embed="rId2"/>
          <a:srcRect l="19885" t="31038" r="20282" b="15115"/>
          <a:stretch/>
        </p:blipFill>
        <p:spPr>
          <a:xfrm>
            <a:off x="1139483" y="2715064"/>
            <a:ext cx="9601196" cy="3160803"/>
          </a:xfrm>
          <a:prstGeom prst="rect">
            <a:avLst/>
          </a:prstGeom>
        </p:spPr>
      </p:pic>
    </p:spTree>
    <p:extLst>
      <p:ext uri="{BB962C8B-B14F-4D97-AF65-F5344CB8AC3E}">
        <p14:creationId xmlns:p14="http://schemas.microsoft.com/office/powerpoint/2010/main" val="222925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8F8533-C13B-40D9-A2AC-6D945AFCC5C3}"/>
              </a:ext>
            </a:extLst>
          </p:cNvPr>
          <p:cNvPicPr>
            <a:picLocks noGrp="1" noChangeAspect="1"/>
          </p:cNvPicPr>
          <p:nvPr>
            <p:ph idx="1"/>
          </p:nvPr>
        </p:nvPicPr>
        <p:blipFill rotWithShape="1">
          <a:blip r:embed="rId2"/>
          <a:srcRect l="22543" t="17520" r="6456" b="13842"/>
          <a:stretch/>
        </p:blipFill>
        <p:spPr>
          <a:xfrm>
            <a:off x="956604" y="942535"/>
            <a:ext cx="10227212" cy="4895557"/>
          </a:xfrm>
          <a:prstGeom prst="rect">
            <a:avLst/>
          </a:prstGeom>
        </p:spPr>
      </p:pic>
    </p:spTree>
    <p:extLst>
      <p:ext uri="{BB962C8B-B14F-4D97-AF65-F5344CB8AC3E}">
        <p14:creationId xmlns:p14="http://schemas.microsoft.com/office/powerpoint/2010/main" val="415849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Advantages of Containers</a:t>
            </a:r>
          </a:p>
        </p:txBody>
      </p:sp>
      <p:pic>
        <p:nvPicPr>
          <p:cNvPr id="4" name="Content Placeholder 3">
            <a:extLst>
              <a:ext uri="{FF2B5EF4-FFF2-40B4-BE49-F238E27FC236}">
                <a16:creationId xmlns:a16="http://schemas.microsoft.com/office/drawing/2014/main" id="{E8669ED1-4070-4224-8D0C-6A767BE255EA}"/>
              </a:ext>
            </a:extLst>
          </p:cNvPr>
          <p:cNvPicPr>
            <a:picLocks noGrp="1" noChangeAspect="1"/>
          </p:cNvPicPr>
          <p:nvPr>
            <p:ph idx="1"/>
          </p:nvPr>
        </p:nvPicPr>
        <p:blipFill rotWithShape="1">
          <a:blip r:embed="rId2"/>
          <a:srcRect l="19884" t="29750" r="15275" b="14282"/>
          <a:stretch/>
        </p:blipFill>
        <p:spPr>
          <a:xfrm>
            <a:off x="1645920" y="2475914"/>
            <a:ext cx="8159262" cy="3399954"/>
          </a:xfrm>
          <a:prstGeom prst="rect">
            <a:avLst/>
          </a:prstGeom>
        </p:spPr>
      </p:pic>
    </p:spTree>
    <p:extLst>
      <p:ext uri="{BB962C8B-B14F-4D97-AF65-F5344CB8AC3E}">
        <p14:creationId xmlns:p14="http://schemas.microsoft.com/office/powerpoint/2010/main" val="310077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D4B2E3-9051-43B8-95A3-A42B54D4E63B}"/>
              </a:ext>
            </a:extLst>
          </p:cNvPr>
          <p:cNvPicPr>
            <a:picLocks noGrp="1" noChangeAspect="1"/>
          </p:cNvPicPr>
          <p:nvPr>
            <p:ph idx="1"/>
          </p:nvPr>
        </p:nvPicPr>
        <p:blipFill rotWithShape="1">
          <a:blip r:embed="rId2"/>
          <a:srcRect l="15115" t="51390" r="35844" b="13502"/>
          <a:stretch/>
        </p:blipFill>
        <p:spPr>
          <a:xfrm>
            <a:off x="1969478" y="1617784"/>
            <a:ext cx="7315199" cy="4009293"/>
          </a:xfrm>
          <a:prstGeom prst="rect">
            <a:avLst/>
          </a:prstGeom>
        </p:spPr>
      </p:pic>
    </p:spTree>
    <p:extLst>
      <p:ext uri="{BB962C8B-B14F-4D97-AF65-F5344CB8AC3E}">
        <p14:creationId xmlns:p14="http://schemas.microsoft.com/office/powerpoint/2010/main" val="519005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Containerization Tools</a:t>
            </a:r>
          </a:p>
        </p:txBody>
      </p:sp>
      <p:pic>
        <p:nvPicPr>
          <p:cNvPr id="4" name="Content Placeholder 3">
            <a:extLst>
              <a:ext uri="{FF2B5EF4-FFF2-40B4-BE49-F238E27FC236}">
                <a16:creationId xmlns:a16="http://schemas.microsoft.com/office/drawing/2014/main" id="{8A2CB318-52B4-4701-A056-0FCB58491B7B}"/>
              </a:ext>
            </a:extLst>
          </p:cNvPr>
          <p:cNvPicPr>
            <a:picLocks noGrp="1" noChangeAspect="1"/>
          </p:cNvPicPr>
          <p:nvPr>
            <p:ph idx="1"/>
          </p:nvPr>
        </p:nvPicPr>
        <p:blipFill rotWithShape="1">
          <a:blip r:embed="rId2"/>
          <a:srcRect l="14401" t="31462" r="18374" b="12995"/>
          <a:stretch/>
        </p:blipFill>
        <p:spPr>
          <a:xfrm>
            <a:off x="2524744" y="2557463"/>
            <a:ext cx="7142511" cy="3317875"/>
          </a:xfrm>
          <a:prstGeom prst="rect">
            <a:avLst/>
          </a:prstGeom>
        </p:spPr>
      </p:pic>
    </p:spTree>
    <p:extLst>
      <p:ext uri="{BB962C8B-B14F-4D97-AF65-F5344CB8AC3E}">
        <p14:creationId xmlns:p14="http://schemas.microsoft.com/office/powerpoint/2010/main" val="150708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E52D64-87FB-4A1D-9D20-FDCA1321C291}"/>
              </a:ext>
            </a:extLst>
          </p:cNvPr>
          <p:cNvPicPr>
            <a:picLocks noGrp="1" noChangeAspect="1"/>
          </p:cNvPicPr>
          <p:nvPr>
            <p:ph idx="1"/>
          </p:nvPr>
        </p:nvPicPr>
        <p:blipFill rotWithShape="1">
          <a:blip r:embed="rId2"/>
          <a:srcRect l="20838" t="29725" r="20493" b="14735"/>
          <a:stretch/>
        </p:blipFill>
        <p:spPr>
          <a:xfrm>
            <a:off x="1603717" y="745589"/>
            <a:ext cx="8384345" cy="4923691"/>
          </a:xfrm>
          <a:prstGeom prst="rect">
            <a:avLst/>
          </a:prstGeom>
        </p:spPr>
      </p:pic>
    </p:spTree>
    <p:extLst>
      <p:ext uri="{BB962C8B-B14F-4D97-AF65-F5344CB8AC3E}">
        <p14:creationId xmlns:p14="http://schemas.microsoft.com/office/powerpoint/2010/main" val="339967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F04F56-BE6B-4D21-823D-05E52F12D90E}"/>
              </a:ext>
            </a:extLst>
          </p:cNvPr>
          <p:cNvPicPr>
            <a:picLocks noGrp="1" noChangeAspect="1"/>
          </p:cNvPicPr>
          <p:nvPr>
            <p:ph idx="1"/>
          </p:nvPr>
        </p:nvPicPr>
        <p:blipFill rotWithShape="1">
          <a:blip r:embed="rId2"/>
          <a:srcRect l="16309" t="31575" r="32439" b="13252"/>
          <a:stretch/>
        </p:blipFill>
        <p:spPr>
          <a:xfrm>
            <a:off x="1786597" y="1012875"/>
            <a:ext cx="8890781" cy="4909624"/>
          </a:xfrm>
          <a:prstGeom prst="rect">
            <a:avLst/>
          </a:prstGeom>
        </p:spPr>
      </p:pic>
    </p:spTree>
    <p:extLst>
      <p:ext uri="{BB962C8B-B14F-4D97-AF65-F5344CB8AC3E}">
        <p14:creationId xmlns:p14="http://schemas.microsoft.com/office/powerpoint/2010/main" val="1402984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E3B46A-6D2A-4963-AAC5-755233A66D34}"/>
              </a:ext>
            </a:extLst>
          </p:cNvPr>
          <p:cNvPicPr>
            <a:picLocks noGrp="1" noChangeAspect="1"/>
          </p:cNvPicPr>
          <p:nvPr>
            <p:ph idx="1"/>
          </p:nvPr>
        </p:nvPicPr>
        <p:blipFill rotWithShape="1">
          <a:blip r:embed="rId2"/>
          <a:srcRect l="16786" t="41347" r="38637" b="19355"/>
          <a:stretch/>
        </p:blipFill>
        <p:spPr>
          <a:xfrm>
            <a:off x="1294228" y="858130"/>
            <a:ext cx="9298744" cy="4895556"/>
          </a:xfrm>
          <a:prstGeom prst="rect">
            <a:avLst/>
          </a:prstGeom>
        </p:spPr>
      </p:pic>
    </p:spTree>
    <p:extLst>
      <p:ext uri="{BB962C8B-B14F-4D97-AF65-F5344CB8AC3E}">
        <p14:creationId xmlns:p14="http://schemas.microsoft.com/office/powerpoint/2010/main" val="151997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a:xfrm>
            <a:off x="1295402" y="982132"/>
            <a:ext cx="9601196" cy="1001413"/>
          </a:xfrm>
        </p:spPr>
        <p:txBody>
          <a:bodyPr/>
          <a:lstStyle/>
          <a:p>
            <a:r>
              <a:rPr lang="en-US" dirty="0"/>
              <a:t>What is Docker? </a:t>
            </a:r>
          </a:p>
        </p:txBody>
      </p:sp>
      <p:pic>
        <p:nvPicPr>
          <p:cNvPr id="4" name="Content Placeholder 3">
            <a:extLst>
              <a:ext uri="{FF2B5EF4-FFF2-40B4-BE49-F238E27FC236}">
                <a16:creationId xmlns:a16="http://schemas.microsoft.com/office/drawing/2014/main" id="{7C263834-2B3E-4953-AD0C-C465330F3355}"/>
              </a:ext>
            </a:extLst>
          </p:cNvPr>
          <p:cNvPicPr>
            <a:picLocks noGrp="1" noChangeAspect="1"/>
          </p:cNvPicPr>
          <p:nvPr>
            <p:ph idx="1"/>
          </p:nvPr>
        </p:nvPicPr>
        <p:blipFill rotWithShape="1">
          <a:blip r:embed="rId2"/>
          <a:srcRect l="14640" t="28388" r="15037" b="16069"/>
          <a:stretch/>
        </p:blipFill>
        <p:spPr>
          <a:xfrm>
            <a:off x="1575581" y="1983545"/>
            <a:ext cx="9453489" cy="4135901"/>
          </a:xfrm>
          <a:prstGeom prst="rect">
            <a:avLst/>
          </a:prstGeom>
        </p:spPr>
      </p:pic>
    </p:spTree>
    <p:extLst>
      <p:ext uri="{BB962C8B-B14F-4D97-AF65-F5344CB8AC3E}">
        <p14:creationId xmlns:p14="http://schemas.microsoft.com/office/powerpoint/2010/main" val="132900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Docker Container Lifecycle</a:t>
            </a:r>
          </a:p>
        </p:txBody>
      </p:sp>
      <p:pic>
        <p:nvPicPr>
          <p:cNvPr id="4" name="Content Placeholder 3">
            <a:extLst>
              <a:ext uri="{FF2B5EF4-FFF2-40B4-BE49-F238E27FC236}">
                <a16:creationId xmlns:a16="http://schemas.microsoft.com/office/drawing/2014/main" id="{A21B784A-5D00-4A97-AA91-8AD6CB6382F2}"/>
              </a:ext>
            </a:extLst>
          </p:cNvPr>
          <p:cNvPicPr>
            <a:picLocks noGrp="1" noChangeAspect="1"/>
          </p:cNvPicPr>
          <p:nvPr>
            <p:ph idx="1"/>
          </p:nvPr>
        </p:nvPicPr>
        <p:blipFill rotWithShape="1">
          <a:blip r:embed="rId2"/>
          <a:srcRect l="15832" t="31038" r="15514" b="12571"/>
          <a:stretch/>
        </p:blipFill>
        <p:spPr>
          <a:xfrm>
            <a:off x="1814732" y="2855742"/>
            <a:ext cx="8623496" cy="3020126"/>
          </a:xfrm>
          <a:prstGeom prst="rect">
            <a:avLst/>
          </a:prstGeom>
        </p:spPr>
      </p:pic>
    </p:spTree>
    <p:extLst>
      <p:ext uri="{BB962C8B-B14F-4D97-AF65-F5344CB8AC3E}">
        <p14:creationId xmlns:p14="http://schemas.microsoft.com/office/powerpoint/2010/main" val="1632338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7" name="Content Placeholder 6">
            <a:extLst>
              <a:ext uri="{FF2B5EF4-FFF2-40B4-BE49-F238E27FC236}">
                <a16:creationId xmlns:a16="http://schemas.microsoft.com/office/drawing/2014/main" id="{B5ED03D0-F66C-487D-9BEC-4EA8CF26FD04}"/>
              </a:ext>
            </a:extLst>
          </p:cNvPr>
          <p:cNvPicPr>
            <a:picLocks noGrp="1" noChangeAspect="1"/>
          </p:cNvPicPr>
          <p:nvPr>
            <p:ph idx="1"/>
          </p:nvPr>
        </p:nvPicPr>
        <p:blipFill rotWithShape="1">
          <a:blip r:embed="rId2"/>
          <a:srcRect l="20123" t="32734" r="17421" b="15538"/>
          <a:stretch/>
        </p:blipFill>
        <p:spPr>
          <a:xfrm>
            <a:off x="2067951" y="2827606"/>
            <a:ext cx="8018584" cy="3048262"/>
          </a:xfrm>
          <a:prstGeom prst="rect">
            <a:avLst/>
          </a:prstGeom>
        </p:spPr>
      </p:pic>
    </p:spTree>
    <p:extLst>
      <p:ext uri="{BB962C8B-B14F-4D97-AF65-F5344CB8AC3E}">
        <p14:creationId xmlns:p14="http://schemas.microsoft.com/office/powerpoint/2010/main" val="397046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DFFFB92E-4A03-4487-8301-A9DA9CCFCBFB}"/>
              </a:ext>
            </a:extLst>
          </p:cNvPr>
          <p:cNvPicPr>
            <a:picLocks noGrp="1" noChangeAspect="1"/>
          </p:cNvPicPr>
          <p:nvPr>
            <p:ph idx="1"/>
          </p:nvPr>
        </p:nvPicPr>
        <p:blipFill rotWithShape="1">
          <a:blip r:embed="rId2"/>
          <a:srcRect l="13925" t="30190" r="15038" b="12937"/>
          <a:stretch/>
        </p:blipFill>
        <p:spPr>
          <a:xfrm>
            <a:off x="1631852" y="2630658"/>
            <a:ext cx="8750105" cy="3418449"/>
          </a:xfrm>
          <a:prstGeom prst="rect">
            <a:avLst/>
          </a:prstGeom>
        </p:spPr>
      </p:pic>
    </p:spTree>
    <p:extLst>
      <p:ext uri="{BB962C8B-B14F-4D97-AF65-F5344CB8AC3E}">
        <p14:creationId xmlns:p14="http://schemas.microsoft.com/office/powerpoint/2010/main" val="350670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672354FE-EEBE-426D-A432-1B7A654D14A1}"/>
              </a:ext>
            </a:extLst>
          </p:cNvPr>
          <p:cNvPicPr>
            <a:picLocks noGrp="1" noChangeAspect="1"/>
          </p:cNvPicPr>
          <p:nvPr>
            <p:ph idx="1"/>
          </p:nvPr>
        </p:nvPicPr>
        <p:blipFill rotWithShape="1">
          <a:blip r:embed="rId2"/>
          <a:srcRect l="14639" t="31462" r="17050" b="12571"/>
          <a:stretch/>
        </p:blipFill>
        <p:spPr>
          <a:xfrm>
            <a:off x="1547446" y="2757269"/>
            <a:ext cx="9349152" cy="2883876"/>
          </a:xfrm>
          <a:prstGeom prst="rect">
            <a:avLst/>
          </a:prstGeom>
        </p:spPr>
      </p:pic>
    </p:spTree>
    <p:extLst>
      <p:ext uri="{BB962C8B-B14F-4D97-AF65-F5344CB8AC3E}">
        <p14:creationId xmlns:p14="http://schemas.microsoft.com/office/powerpoint/2010/main" val="39069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55430114-BEBC-4AE6-A62C-35C87D974354}"/>
              </a:ext>
            </a:extLst>
          </p:cNvPr>
          <p:cNvPicPr>
            <a:picLocks noGrp="1" noChangeAspect="1"/>
          </p:cNvPicPr>
          <p:nvPr>
            <p:ph idx="1"/>
          </p:nvPr>
        </p:nvPicPr>
        <p:blipFill rotWithShape="1">
          <a:blip r:embed="rId2"/>
          <a:srcRect l="13925" t="30190" r="15991" b="12147"/>
          <a:stretch/>
        </p:blipFill>
        <p:spPr>
          <a:xfrm>
            <a:off x="1524000" y="2644726"/>
            <a:ext cx="9144000" cy="3231142"/>
          </a:xfrm>
          <a:prstGeom prst="rect">
            <a:avLst/>
          </a:prstGeom>
        </p:spPr>
      </p:pic>
    </p:spTree>
    <p:extLst>
      <p:ext uri="{BB962C8B-B14F-4D97-AF65-F5344CB8AC3E}">
        <p14:creationId xmlns:p14="http://schemas.microsoft.com/office/powerpoint/2010/main" val="67303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AF4AA6C3-040D-412D-8AFE-55783440C0D2}"/>
              </a:ext>
            </a:extLst>
          </p:cNvPr>
          <p:cNvPicPr>
            <a:picLocks noGrp="1" noChangeAspect="1"/>
          </p:cNvPicPr>
          <p:nvPr>
            <p:ph idx="1"/>
          </p:nvPr>
        </p:nvPicPr>
        <p:blipFill rotWithShape="1">
          <a:blip r:embed="rId2"/>
          <a:srcRect l="14164" t="29748" r="17182" b="12163"/>
          <a:stretch/>
        </p:blipFill>
        <p:spPr>
          <a:xfrm>
            <a:off x="1420837" y="2855742"/>
            <a:ext cx="9073661" cy="3179298"/>
          </a:xfrm>
          <a:prstGeom prst="rect">
            <a:avLst/>
          </a:prstGeom>
        </p:spPr>
      </p:pic>
    </p:spTree>
    <p:extLst>
      <p:ext uri="{BB962C8B-B14F-4D97-AF65-F5344CB8AC3E}">
        <p14:creationId xmlns:p14="http://schemas.microsoft.com/office/powerpoint/2010/main" val="1356647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5526EEE1-F44C-4FC6-82E2-8DE6C281D41A}"/>
              </a:ext>
            </a:extLst>
          </p:cNvPr>
          <p:cNvPicPr>
            <a:picLocks noGrp="1" noChangeAspect="1"/>
          </p:cNvPicPr>
          <p:nvPr>
            <p:ph idx="1"/>
          </p:nvPr>
        </p:nvPicPr>
        <p:blipFill rotWithShape="1">
          <a:blip r:embed="rId3"/>
          <a:srcRect l="14640" t="30190" r="15497" b="11723"/>
          <a:stretch/>
        </p:blipFill>
        <p:spPr>
          <a:xfrm>
            <a:off x="1800666" y="2771335"/>
            <a:ext cx="8721968" cy="3305908"/>
          </a:xfrm>
          <a:prstGeom prst="rect">
            <a:avLst/>
          </a:prstGeom>
        </p:spPr>
      </p:pic>
    </p:spTree>
    <p:extLst>
      <p:ext uri="{BB962C8B-B14F-4D97-AF65-F5344CB8AC3E}">
        <p14:creationId xmlns:p14="http://schemas.microsoft.com/office/powerpoint/2010/main" val="2375391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6534-EA2C-44CE-A154-CD31387A2880}"/>
              </a:ext>
            </a:extLst>
          </p:cNvPr>
          <p:cNvSpPr>
            <a:spLocks noGrp="1"/>
          </p:cNvSpPr>
          <p:nvPr>
            <p:ph type="title"/>
          </p:nvPr>
        </p:nvSpPr>
        <p:spPr/>
        <p:txBody>
          <a:bodyPr/>
          <a:lstStyle/>
          <a:p>
            <a:r>
              <a:rPr lang="en-US" dirty="0"/>
              <a:t>Components of Docker Ecosystem</a:t>
            </a:r>
          </a:p>
        </p:txBody>
      </p:sp>
      <p:pic>
        <p:nvPicPr>
          <p:cNvPr id="4" name="Content Placeholder 3">
            <a:extLst>
              <a:ext uri="{FF2B5EF4-FFF2-40B4-BE49-F238E27FC236}">
                <a16:creationId xmlns:a16="http://schemas.microsoft.com/office/drawing/2014/main" id="{6B8CAFF2-0273-43DA-B4A2-48888678AA97}"/>
              </a:ext>
            </a:extLst>
          </p:cNvPr>
          <p:cNvPicPr>
            <a:picLocks noGrp="1" noChangeAspect="1"/>
          </p:cNvPicPr>
          <p:nvPr>
            <p:ph idx="1"/>
          </p:nvPr>
        </p:nvPicPr>
        <p:blipFill rotWithShape="1">
          <a:blip r:embed="rId2"/>
          <a:srcRect l="13925" t="30190" r="15991" b="12147"/>
          <a:stretch/>
        </p:blipFill>
        <p:spPr>
          <a:xfrm>
            <a:off x="1533378" y="2813538"/>
            <a:ext cx="9363220" cy="3062330"/>
          </a:xfrm>
          <a:prstGeom prst="rect">
            <a:avLst/>
          </a:prstGeom>
        </p:spPr>
      </p:pic>
    </p:spTree>
    <p:extLst>
      <p:ext uri="{BB962C8B-B14F-4D97-AF65-F5344CB8AC3E}">
        <p14:creationId xmlns:p14="http://schemas.microsoft.com/office/powerpoint/2010/main" val="1934566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a:xfrm>
            <a:off x="1295402" y="982133"/>
            <a:ext cx="9601196" cy="551245"/>
          </a:xfrm>
        </p:spPr>
        <p:txBody>
          <a:bodyPr>
            <a:normAutofit fontScale="90000"/>
          </a:bodyPr>
          <a:lstStyle/>
          <a:p>
            <a:r>
              <a:rPr lang="en-US" b="1" dirty="0"/>
              <a:t>What is Virtualization?</a:t>
            </a:r>
          </a:p>
        </p:txBody>
      </p:sp>
      <p:pic>
        <p:nvPicPr>
          <p:cNvPr id="4" name="Content Placeholder 3">
            <a:extLst>
              <a:ext uri="{FF2B5EF4-FFF2-40B4-BE49-F238E27FC236}">
                <a16:creationId xmlns:a16="http://schemas.microsoft.com/office/drawing/2014/main" id="{A6854A9F-D993-4070-8A6C-17EF0F7F6217}"/>
              </a:ext>
            </a:extLst>
          </p:cNvPr>
          <p:cNvPicPr>
            <a:picLocks noGrp="1" noChangeAspect="1"/>
          </p:cNvPicPr>
          <p:nvPr>
            <p:ph idx="1"/>
          </p:nvPr>
        </p:nvPicPr>
        <p:blipFill rotWithShape="1">
          <a:blip r:embed="rId2"/>
          <a:srcRect l="18216" t="31038" r="21474" b="10450"/>
          <a:stretch/>
        </p:blipFill>
        <p:spPr>
          <a:xfrm>
            <a:off x="1083211" y="1744395"/>
            <a:ext cx="10016197" cy="4389119"/>
          </a:xfrm>
          <a:prstGeom prst="rect">
            <a:avLst/>
          </a:prstGeom>
        </p:spPr>
      </p:pic>
    </p:spTree>
    <p:extLst>
      <p:ext uri="{BB962C8B-B14F-4D97-AF65-F5344CB8AC3E}">
        <p14:creationId xmlns:p14="http://schemas.microsoft.com/office/powerpoint/2010/main" val="265419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9A97-B112-46E2-8C5E-B52FC3FFCF9D}"/>
              </a:ext>
            </a:extLst>
          </p:cNvPr>
          <p:cNvSpPr>
            <a:spLocks noGrp="1"/>
          </p:cNvSpPr>
          <p:nvPr>
            <p:ph type="title"/>
          </p:nvPr>
        </p:nvSpPr>
        <p:spPr/>
        <p:txBody>
          <a:bodyPr>
            <a:normAutofit fontScale="90000"/>
          </a:bodyPr>
          <a:lstStyle/>
          <a:p>
            <a:r>
              <a:rPr lang="en-US" b="1" dirty="0"/>
              <a:t>Docker Architecture</a:t>
            </a:r>
            <a:br>
              <a:rPr lang="en-US" dirty="0"/>
            </a:br>
            <a:endParaRPr lang="en-US" dirty="0"/>
          </a:p>
        </p:txBody>
      </p:sp>
      <p:pic>
        <p:nvPicPr>
          <p:cNvPr id="5" name="Content Placeholder 4">
            <a:extLst>
              <a:ext uri="{FF2B5EF4-FFF2-40B4-BE49-F238E27FC236}">
                <a16:creationId xmlns:a16="http://schemas.microsoft.com/office/drawing/2014/main" id="{A0FE8506-4049-41BB-BD0A-2053AD73D36B}"/>
              </a:ext>
            </a:extLst>
          </p:cNvPr>
          <p:cNvPicPr>
            <a:picLocks noGrp="1" noChangeAspect="1"/>
          </p:cNvPicPr>
          <p:nvPr>
            <p:ph idx="1"/>
          </p:nvPr>
        </p:nvPicPr>
        <p:blipFill>
          <a:blip r:embed="rId2"/>
          <a:stretch>
            <a:fillRect/>
          </a:stretch>
        </p:blipFill>
        <p:spPr>
          <a:xfrm>
            <a:off x="1295402" y="1786597"/>
            <a:ext cx="9601196" cy="4088741"/>
          </a:xfrm>
          <a:prstGeom prst="rect">
            <a:avLst/>
          </a:prstGeom>
        </p:spPr>
      </p:pic>
    </p:spTree>
    <p:extLst>
      <p:ext uri="{BB962C8B-B14F-4D97-AF65-F5344CB8AC3E}">
        <p14:creationId xmlns:p14="http://schemas.microsoft.com/office/powerpoint/2010/main" val="394294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1A2B-8E4A-4BFA-8774-57A8758EF866}"/>
              </a:ext>
            </a:extLst>
          </p:cNvPr>
          <p:cNvSpPr>
            <a:spLocks noGrp="1"/>
          </p:cNvSpPr>
          <p:nvPr>
            <p:ph type="title"/>
          </p:nvPr>
        </p:nvSpPr>
        <p:spPr/>
        <p:txBody>
          <a:bodyPr/>
          <a:lstStyle/>
          <a:p>
            <a:r>
              <a:rPr lang="en-US" b="1" dirty="0"/>
              <a:t>Docker Architecture</a:t>
            </a:r>
            <a:endParaRPr lang="en-US" dirty="0"/>
          </a:p>
        </p:txBody>
      </p:sp>
      <p:sp>
        <p:nvSpPr>
          <p:cNvPr id="3" name="Content Placeholder 2">
            <a:extLst>
              <a:ext uri="{FF2B5EF4-FFF2-40B4-BE49-F238E27FC236}">
                <a16:creationId xmlns:a16="http://schemas.microsoft.com/office/drawing/2014/main" id="{90250587-9A67-4E72-8A6B-25152F72833B}"/>
              </a:ext>
            </a:extLst>
          </p:cNvPr>
          <p:cNvSpPr>
            <a:spLocks noGrp="1"/>
          </p:cNvSpPr>
          <p:nvPr>
            <p:ph idx="1"/>
          </p:nvPr>
        </p:nvSpPr>
        <p:spPr/>
        <p:txBody>
          <a:bodyPr/>
          <a:lstStyle/>
          <a:p>
            <a:r>
              <a:rPr lang="en-US" dirty="0"/>
              <a:t>Docker uses a client-server architecture. The Docker </a:t>
            </a:r>
            <a:r>
              <a:rPr lang="en-US" i="1" dirty="0"/>
              <a:t>client</a:t>
            </a:r>
            <a:r>
              <a:rPr lang="en-US" dirty="0"/>
              <a:t> talks to the Docker </a:t>
            </a:r>
            <a:r>
              <a:rPr lang="en-US" i="1" dirty="0"/>
              <a:t>daemon</a:t>
            </a:r>
            <a:r>
              <a:rPr lang="en-US" dirty="0"/>
              <a:t>, which does the heavy lifting of building, running, and distributing your Docker containers.</a:t>
            </a:r>
          </a:p>
          <a:p>
            <a:endParaRPr lang="en-US" dirty="0"/>
          </a:p>
          <a:p>
            <a:r>
              <a:rPr lang="en-US" dirty="0"/>
              <a:t>The Docker client and daemon </a:t>
            </a:r>
            <a:r>
              <a:rPr lang="en-US" i="1" dirty="0"/>
              <a:t>can</a:t>
            </a:r>
            <a:r>
              <a:rPr lang="en-US" dirty="0"/>
              <a:t> run on the same system, or you can connect a Docker client to a remote Docker daemon.</a:t>
            </a:r>
          </a:p>
        </p:txBody>
      </p:sp>
    </p:spTree>
    <p:extLst>
      <p:ext uri="{BB962C8B-B14F-4D97-AF65-F5344CB8AC3E}">
        <p14:creationId xmlns:p14="http://schemas.microsoft.com/office/powerpoint/2010/main" val="1661946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E73A-8683-40B2-854B-14E65B570E47}"/>
              </a:ext>
            </a:extLst>
          </p:cNvPr>
          <p:cNvSpPr>
            <a:spLocks noGrp="1"/>
          </p:cNvSpPr>
          <p:nvPr>
            <p:ph type="title"/>
          </p:nvPr>
        </p:nvSpPr>
        <p:spPr/>
        <p:txBody>
          <a:bodyPr/>
          <a:lstStyle/>
          <a:p>
            <a:r>
              <a:rPr lang="en-US" b="1" dirty="0"/>
              <a:t>Docker Architecture</a:t>
            </a:r>
            <a:endParaRPr lang="en-US" dirty="0"/>
          </a:p>
        </p:txBody>
      </p:sp>
      <p:sp>
        <p:nvSpPr>
          <p:cNvPr id="3" name="Content Placeholder 2">
            <a:extLst>
              <a:ext uri="{FF2B5EF4-FFF2-40B4-BE49-F238E27FC236}">
                <a16:creationId xmlns:a16="http://schemas.microsoft.com/office/drawing/2014/main" id="{F69C6E6A-6091-4ADD-A839-7AAF945C1BD0}"/>
              </a:ext>
            </a:extLst>
          </p:cNvPr>
          <p:cNvSpPr>
            <a:spLocks noGrp="1"/>
          </p:cNvSpPr>
          <p:nvPr>
            <p:ph idx="1"/>
          </p:nvPr>
        </p:nvSpPr>
        <p:spPr>
          <a:xfrm>
            <a:off x="1295401" y="2433711"/>
            <a:ext cx="9601196" cy="3924886"/>
          </a:xfrm>
        </p:spPr>
        <p:txBody>
          <a:bodyPr>
            <a:normAutofit fontScale="85000" lnSpcReduction="20000"/>
          </a:bodyPr>
          <a:lstStyle/>
          <a:p>
            <a:r>
              <a:rPr lang="en-US" dirty="0"/>
              <a:t>The Docker client and daemon communicate using a REST API, over UNIX sockets or a network interface</a:t>
            </a:r>
          </a:p>
          <a:p>
            <a:pPr marL="0" indent="0">
              <a:buNone/>
            </a:pPr>
            <a:r>
              <a:rPr lang="en-US" b="1" dirty="0"/>
              <a:t>The Docker daemon</a:t>
            </a:r>
          </a:p>
          <a:p>
            <a:r>
              <a:rPr lang="en-US" dirty="0"/>
              <a:t>The Docker daemon (</a:t>
            </a:r>
            <a:r>
              <a:rPr lang="en-US" dirty="0" err="1"/>
              <a:t>dockerd</a:t>
            </a:r>
            <a:r>
              <a:rPr lang="en-US" dirty="0"/>
              <a:t>) listens for Docker API requests and manages Docker objects such as images, containers, networks, and volumes. A daemon can also communicate with other daemons to manage Docker services.</a:t>
            </a:r>
          </a:p>
          <a:p>
            <a:endParaRPr lang="en-US" dirty="0"/>
          </a:p>
          <a:p>
            <a:pPr marL="0" indent="0">
              <a:buNone/>
            </a:pPr>
            <a:r>
              <a:rPr lang="en-US" b="1" dirty="0"/>
              <a:t>The Docker client</a:t>
            </a:r>
          </a:p>
          <a:p>
            <a:r>
              <a:rPr lang="en-US" dirty="0"/>
              <a:t>The Docker client (docker) is the primary way that many Docker users interact with Docker. When you use commands such as docker run, the client sends these commands to </a:t>
            </a:r>
            <a:r>
              <a:rPr lang="en-US" dirty="0" err="1"/>
              <a:t>dockerd</a:t>
            </a:r>
            <a:r>
              <a:rPr lang="en-US" dirty="0"/>
              <a:t>, which carries them out. The docker command uses the Docker API. The Docker client can communicate with more than one daemon.</a:t>
            </a:r>
          </a:p>
        </p:txBody>
      </p:sp>
    </p:spTree>
    <p:extLst>
      <p:ext uri="{BB962C8B-B14F-4D97-AF65-F5344CB8AC3E}">
        <p14:creationId xmlns:p14="http://schemas.microsoft.com/office/powerpoint/2010/main" val="134212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13C9-802A-41EB-A857-C8F352664791}"/>
              </a:ext>
            </a:extLst>
          </p:cNvPr>
          <p:cNvSpPr>
            <a:spLocks noGrp="1"/>
          </p:cNvSpPr>
          <p:nvPr>
            <p:ph type="title"/>
          </p:nvPr>
        </p:nvSpPr>
        <p:spPr/>
        <p:txBody>
          <a:bodyPr/>
          <a:lstStyle/>
          <a:p>
            <a:r>
              <a:rPr lang="en-US" b="1" dirty="0"/>
              <a:t>Docker Architecture</a:t>
            </a:r>
            <a:endParaRPr lang="en-US" dirty="0"/>
          </a:p>
        </p:txBody>
      </p:sp>
      <p:sp>
        <p:nvSpPr>
          <p:cNvPr id="3" name="Content Placeholder 2">
            <a:extLst>
              <a:ext uri="{FF2B5EF4-FFF2-40B4-BE49-F238E27FC236}">
                <a16:creationId xmlns:a16="http://schemas.microsoft.com/office/drawing/2014/main" id="{59DB8675-C9D2-49C0-9903-5CD60D054D5C}"/>
              </a:ext>
            </a:extLst>
          </p:cNvPr>
          <p:cNvSpPr>
            <a:spLocks noGrp="1"/>
          </p:cNvSpPr>
          <p:nvPr>
            <p:ph idx="1"/>
          </p:nvPr>
        </p:nvSpPr>
        <p:spPr/>
        <p:txBody>
          <a:bodyPr>
            <a:normAutofit fontScale="70000" lnSpcReduction="20000"/>
          </a:bodyPr>
          <a:lstStyle/>
          <a:p>
            <a:pPr marL="0" indent="0">
              <a:buNone/>
            </a:pPr>
            <a:r>
              <a:rPr lang="en-US" b="1" dirty="0"/>
              <a:t>Docker registries</a:t>
            </a:r>
          </a:p>
          <a:p>
            <a:r>
              <a:rPr lang="en-US" dirty="0"/>
              <a:t>A Docker registry stores Docker images. Docker Hub is a public registry that anyone can use, and Docker is configured to look for images on Docker Hub by default. You can even run your own private registry.</a:t>
            </a:r>
          </a:p>
          <a:p>
            <a:endParaRPr lang="en-US" dirty="0"/>
          </a:p>
          <a:p>
            <a:r>
              <a:rPr lang="en-US" dirty="0"/>
              <a:t>When you use the docker pull or docker run commands, the required images are pulled from your configured registry. When you use the docker push command, your image is pushed to your configured registry.</a:t>
            </a:r>
          </a:p>
          <a:p>
            <a:endParaRPr lang="en-US" dirty="0"/>
          </a:p>
          <a:p>
            <a:pPr marL="0" indent="0">
              <a:buNone/>
            </a:pPr>
            <a:r>
              <a:rPr lang="en-US" b="1" dirty="0"/>
              <a:t>Docker objects</a:t>
            </a:r>
          </a:p>
          <a:p>
            <a:r>
              <a:rPr lang="en-US" dirty="0"/>
              <a:t>When you use Docker, you are creating and using images, containers, networks, volumes, plugins, and other objects. This section is a brief overview of some of those objects.</a:t>
            </a:r>
          </a:p>
        </p:txBody>
      </p:sp>
    </p:spTree>
    <p:extLst>
      <p:ext uri="{BB962C8B-B14F-4D97-AF65-F5344CB8AC3E}">
        <p14:creationId xmlns:p14="http://schemas.microsoft.com/office/powerpoint/2010/main" val="23471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FB3D12-E7FB-42F2-8A77-C856F536CF5A}"/>
              </a:ext>
            </a:extLst>
          </p:cNvPr>
          <p:cNvSpPr>
            <a:spLocks noGrp="1"/>
          </p:cNvSpPr>
          <p:nvPr>
            <p:ph idx="1"/>
          </p:nvPr>
        </p:nvSpPr>
        <p:spPr>
          <a:xfrm>
            <a:off x="1295401" y="1167618"/>
            <a:ext cx="9601196" cy="4708250"/>
          </a:xfrm>
        </p:spPr>
        <p:txBody>
          <a:bodyPr>
            <a:normAutofit fontScale="85000" lnSpcReduction="10000"/>
          </a:bodyPr>
          <a:lstStyle/>
          <a:p>
            <a:pPr marL="0" indent="0">
              <a:buNone/>
            </a:pPr>
            <a:r>
              <a:rPr lang="en-US" b="1" dirty="0"/>
              <a:t>Images</a:t>
            </a:r>
          </a:p>
          <a:p>
            <a:r>
              <a:rPr lang="en-US" dirty="0"/>
              <a:t>An image is a read-only template with instructions for creating a Docker container. Often, an image is based on another image, with some additional customization. For example, you may build an image which is based on the ubuntu image, but installs the Apache web server and your application, as well as the configuration details needed to make your application run.</a:t>
            </a:r>
          </a:p>
          <a:p>
            <a:endParaRPr lang="en-US" dirty="0"/>
          </a:p>
          <a:p>
            <a:pPr marL="0" indent="0">
              <a:buNone/>
            </a:pPr>
            <a:r>
              <a:rPr lang="en-US" b="1" dirty="0"/>
              <a:t>Containers</a:t>
            </a:r>
          </a:p>
          <a:p>
            <a:r>
              <a:rPr lang="en-US" dirty="0"/>
              <a:t>A container is a runnable instance of an image. You can create, start, stop, move, or delete a container using the Docker API or CLI. You can connect a container to one or more networks, attach storage to it, or even create a new image based on its current state.</a:t>
            </a:r>
          </a:p>
          <a:p>
            <a:r>
              <a:rPr lang="en-US" dirty="0"/>
              <a:t>By default, a container is relatively well isolated from other containers and its host machine. You can control how isolated a container’s network, storage, or other underlying subsystems are from other containers or from the host machine.</a:t>
            </a:r>
          </a:p>
          <a:p>
            <a:endParaRPr lang="en-US" dirty="0"/>
          </a:p>
        </p:txBody>
      </p:sp>
    </p:spTree>
    <p:extLst>
      <p:ext uri="{BB962C8B-B14F-4D97-AF65-F5344CB8AC3E}">
        <p14:creationId xmlns:p14="http://schemas.microsoft.com/office/powerpoint/2010/main" val="1538604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AD2D-3104-4295-8C1B-398962CC5EED}"/>
              </a:ext>
            </a:extLst>
          </p:cNvPr>
          <p:cNvSpPr>
            <a:spLocks noGrp="1"/>
          </p:cNvSpPr>
          <p:nvPr>
            <p:ph type="title"/>
          </p:nvPr>
        </p:nvSpPr>
        <p:spPr/>
        <p:txBody>
          <a:bodyPr/>
          <a:lstStyle/>
          <a:p>
            <a:r>
              <a:rPr lang="en-US" b="1" dirty="0"/>
              <a:t>Docker Image vs Container</a:t>
            </a:r>
            <a:endParaRPr lang="en-US" dirty="0"/>
          </a:p>
        </p:txBody>
      </p:sp>
      <p:pic>
        <p:nvPicPr>
          <p:cNvPr id="4" name="Content Placeholder 3">
            <a:extLst>
              <a:ext uri="{FF2B5EF4-FFF2-40B4-BE49-F238E27FC236}">
                <a16:creationId xmlns:a16="http://schemas.microsoft.com/office/drawing/2014/main" id="{F16F1981-8F4F-491E-95B4-F530148D96F9}"/>
              </a:ext>
            </a:extLst>
          </p:cNvPr>
          <p:cNvPicPr>
            <a:picLocks noGrp="1" noChangeAspect="1"/>
          </p:cNvPicPr>
          <p:nvPr>
            <p:ph idx="1"/>
          </p:nvPr>
        </p:nvPicPr>
        <p:blipFill>
          <a:blip r:embed="rId2"/>
          <a:stretch>
            <a:fillRect/>
          </a:stretch>
        </p:blipFill>
        <p:spPr>
          <a:xfrm>
            <a:off x="1295403" y="2982351"/>
            <a:ext cx="10183834" cy="2419643"/>
          </a:xfrm>
          <a:prstGeom prst="rect">
            <a:avLst/>
          </a:prstGeom>
        </p:spPr>
      </p:pic>
    </p:spTree>
    <p:extLst>
      <p:ext uri="{BB962C8B-B14F-4D97-AF65-F5344CB8AC3E}">
        <p14:creationId xmlns:p14="http://schemas.microsoft.com/office/powerpoint/2010/main" val="4276692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AA66-B15A-4CB6-9A0A-762757E92EDF}"/>
              </a:ext>
            </a:extLst>
          </p:cNvPr>
          <p:cNvSpPr>
            <a:spLocks noGrp="1"/>
          </p:cNvSpPr>
          <p:nvPr>
            <p:ph type="title"/>
          </p:nvPr>
        </p:nvSpPr>
        <p:spPr/>
        <p:txBody>
          <a:bodyPr/>
          <a:lstStyle/>
          <a:p>
            <a:r>
              <a:rPr lang="en-US" b="1" dirty="0"/>
              <a:t>Docker Image vs Container</a:t>
            </a:r>
            <a:endParaRPr lang="en-US" dirty="0"/>
          </a:p>
        </p:txBody>
      </p:sp>
      <p:sp>
        <p:nvSpPr>
          <p:cNvPr id="3" name="Content Placeholder 2">
            <a:extLst>
              <a:ext uri="{FF2B5EF4-FFF2-40B4-BE49-F238E27FC236}">
                <a16:creationId xmlns:a16="http://schemas.microsoft.com/office/drawing/2014/main" id="{1F601988-E01E-4BAF-8CFA-0FC11983AAF4}"/>
              </a:ext>
            </a:extLst>
          </p:cNvPr>
          <p:cNvSpPr>
            <a:spLocks noGrp="1"/>
          </p:cNvSpPr>
          <p:nvPr>
            <p:ph idx="1"/>
          </p:nvPr>
        </p:nvSpPr>
        <p:spPr/>
        <p:txBody>
          <a:bodyPr>
            <a:normAutofit lnSpcReduction="10000"/>
          </a:bodyPr>
          <a:lstStyle/>
          <a:p>
            <a:pPr marL="0" indent="0">
              <a:buNone/>
            </a:pPr>
            <a:r>
              <a:rPr lang="en-US" dirty="0"/>
              <a:t>What are images?</a:t>
            </a:r>
          </a:p>
          <a:p>
            <a:r>
              <a:rPr lang="en-US" dirty="0"/>
              <a:t>If you’ve ever used virtual machines aside from Docker, you’ll be familiar with </a:t>
            </a:r>
            <a:r>
              <a:rPr lang="en-US" dirty="0">
                <a:hlinkClick r:id="rId2"/>
              </a:rPr>
              <a:t>Docker images</a:t>
            </a:r>
            <a:r>
              <a:rPr lang="en-US" dirty="0"/>
              <a:t>. In other virtual machine environments, images would be called something like “snapshots.” They’re a picture of a Docker virtual machine at a specific point in time. Docker images are a little bit different from a virtual machine snapshot, though. For starters, Docker images can’t ever change. Once you’ve made one, you can delete it, but you can’t modify it. If you need a new version of the snapshot, you create an entirely new image.</a:t>
            </a:r>
          </a:p>
          <a:p>
            <a:endParaRPr lang="en-US" dirty="0"/>
          </a:p>
        </p:txBody>
      </p:sp>
    </p:spTree>
    <p:extLst>
      <p:ext uri="{BB962C8B-B14F-4D97-AF65-F5344CB8AC3E}">
        <p14:creationId xmlns:p14="http://schemas.microsoft.com/office/powerpoint/2010/main" val="333745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7C8A-4EF4-4CD7-95CE-E4CD180200B5}"/>
              </a:ext>
            </a:extLst>
          </p:cNvPr>
          <p:cNvSpPr>
            <a:spLocks noGrp="1"/>
          </p:cNvSpPr>
          <p:nvPr>
            <p:ph type="title"/>
          </p:nvPr>
        </p:nvSpPr>
        <p:spPr/>
        <p:txBody>
          <a:bodyPr/>
          <a:lstStyle/>
          <a:p>
            <a:r>
              <a:rPr lang="en-US" b="1" dirty="0"/>
              <a:t>Docker Image vs Container</a:t>
            </a:r>
            <a:endParaRPr lang="en-US" dirty="0"/>
          </a:p>
        </p:txBody>
      </p:sp>
      <p:sp>
        <p:nvSpPr>
          <p:cNvPr id="3" name="Content Placeholder 2">
            <a:extLst>
              <a:ext uri="{FF2B5EF4-FFF2-40B4-BE49-F238E27FC236}">
                <a16:creationId xmlns:a16="http://schemas.microsoft.com/office/drawing/2014/main" id="{04ABBF7F-3E19-43A4-9ED5-6C2E61A20C39}"/>
              </a:ext>
            </a:extLst>
          </p:cNvPr>
          <p:cNvSpPr>
            <a:spLocks noGrp="1"/>
          </p:cNvSpPr>
          <p:nvPr>
            <p:ph idx="1"/>
          </p:nvPr>
        </p:nvSpPr>
        <p:spPr/>
        <p:txBody>
          <a:bodyPr/>
          <a:lstStyle/>
          <a:p>
            <a:pPr marL="0" indent="0">
              <a:buNone/>
            </a:pPr>
            <a:r>
              <a:rPr lang="en-US"/>
              <a:t>What’s </a:t>
            </a:r>
            <a:r>
              <a:rPr lang="en-US" dirty="0"/>
              <a:t>a container?</a:t>
            </a:r>
          </a:p>
          <a:p>
            <a:r>
              <a:rPr lang="en-US" dirty="0"/>
              <a:t>We use the phrase “Docker virtual machine,” but the better way to say that is “</a:t>
            </a:r>
            <a:r>
              <a:rPr lang="en-US" dirty="0">
                <a:hlinkClick r:id="rId2"/>
              </a:rPr>
              <a:t>Docker container</a:t>
            </a:r>
            <a:r>
              <a:rPr lang="en-US" dirty="0"/>
              <a:t>.” If a Docker image is a digital photograph, a Docker container is like a printout of that photograph. In technical terms, we call it an “instance” of the image. Each Docker container runs separately, and you can modify the container while it’s running.</a:t>
            </a:r>
          </a:p>
          <a:p>
            <a:endParaRPr lang="en-US" b="1" dirty="0"/>
          </a:p>
        </p:txBody>
      </p:sp>
    </p:spTree>
    <p:extLst>
      <p:ext uri="{BB962C8B-B14F-4D97-AF65-F5344CB8AC3E}">
        <p14:creationId xmlns:p14="http://schemas.microsoft.com/office/powerpoint/2010/main" val="1508613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CA43428-E64F-48CD-9D43-B8936530B932}"/>
              </a:ext>
            </a:extLst>
          </p:cNvPr>
          <p:cNvPicPr>
            <a:picLocks noGrp="1" noChangeAspect="1"/>
          </p:cNvPicPr>
          <p:nvPr>
            <p:ph idx="1"/>
          </p:nvPr>
        </p:nvPicPr>
        <p:blipFill rotWithShape="1">
          <a:blip r:embed="rId3"/>
          <a:srcRect l="22983" t="19166" r="3833" b="14266"/>
          <a:stretch/>
        </p:blipFill>
        <p:spPr>
          <a:xfrm>
            <a:off x="844063" y="787791"/>
            <a:ext cx="10367888" cy="5317587"/>
          </a:xfrm>
          <a:prstGeom prst="rect">
            <a:avLst/>
          </a:prstGeom>
        </p:spPr>
      </p:pic>
    </p:spTree>
    <p:extLst>
      <p:ext uri="{BB962C8B-B14F-4D97-AF65-F5344CB8AC3E}">
        <p14:creationId xmlns:p14="http://schemas.microsoft.com/office/powerpoint/2010/main" val="3562700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99A0AD-0411-4917-A107-538A47345DE0}"/>
              </a:ext>
            </a:extLst>
          </p:cNvPr>
          <p:cNvPicPr>
            <a:picLocks noGrp="1" noChangeAspect="1"/>
          </p:cNvPicPr>
          <p:nvPr>
            <p:ph idx="1"/>
          </p:nvPr>
        </p:nvPicPr>
        <p:blipFill rotWithShape="1">
          <a:blip r:embed="rId2"/>
          <a:srcRect l="23937" t="20862" r="9554" b="12147"/>
          <a:stretch/>
        </p:blipFill>
        <p:spPr>
          <a:xfrm>
            <a:off x="970671" y="914400"/>
            <a:ext cx="10100603" cy="5064369"/>
          </a:xfrm>
          <a:prstGeom prst="rect">
            <a:avLst/>
          </a:prstGeom>
        </p:spPr>
      </p:pic>
    </p:spTree>
    <p:extLst>
      <p:ext uri="{BB962C8B-B14F-4D97-AF65-F5344CB8AC3E}">
        <p14:creationId xmlns:p14="http://schemas.microsoft.com/office/powerpoint/2010/main" val="399722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Problems Before Virtualization?</a:t>
            </a:r>
          </a:p>
        </p:txBody>
      </p:sp>
      <p:pic>
        <p:nvPicPr>
          <p:cNvPr id="4" name="Content Placeholder 3">
            <a:extLst>
              <a:ext uri="{FF2B5EF4-FFF2-40B4-BE49-F238E27FC236}">
                <a16:creationId xmlns:a16="http://schemas.microsoft.com/office/drawing/2014/main" id="{8F1C0E28-2145-4F48-8852-72904A61C449}"/>
              </a:ext>
            </a:extLst>
          </p:cNvPr>
          <p:cNvPicPr>
            <a:picLocks noGrp="1" noChangeAspect="1"/>
          </p:cNvPicPr>
          <p:nvPr>
            <p:ph idx="1"/>
          </p:nvPr>
        </p:nvPicPr>
        <p:blipFill rotWithShape="1">
          <a:blip r:embed="rId2"/>
          <a:srcRect l="19170" t="30613" r="18374" b="18083"/>
          <a:stretch/>
        </p:blipFill>
        <p:spPr>
          <a:xfrm>
            <a:off x="1519311" y="2560321"/>
            <a:ext cx="8876714" cy="3446584"/>
          </a:xfrm>
          <a:prstGeom prst="rect">
            <a:avLst/>
          </a:prstGeom>
        </p:spPr>
      </p:pic>
    </p:spTree>
    <p:extLst>
      <p:ext uri="{BB962C8B-B14F-4D97-AF65-F5344CB8AC3E}">
        <p14:creationId xmlns:p14="http://schemas.microsoft.com/office/powerpoint/2010/main" val="314060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F157D1-7936-4460-B988-5539F04B23B7}"/>
              </a:ext>
            </a:extLst>
          </p:cNvPr>
          <p:cNvPicPr>
            <a:picLocks noGrp="1" noChangeAspect="1"/>
          </p:cNvPicPr>
          <p:nvPr>
            <p:ph idx="1"/>
          </p:nvPr>
        </p:nvPicPr>
        <p:blipFill rotWithShape="1">
          <a:blip r:embed="rId2"/>
          <a:srcRect l="14401" t="40565" r="41974" b="13187"/>
          <a:stretch/>
        </p:blipFill>
        <p:spPr>
          <a:xfrm>
            <a:off x="1589649" y="2630658"/>
            <a:ext cx="9383151" cy="3024554"/>
          </a:xfrm>
          <a:prstGeom prst="rect">
            <a:avLst/>
          </a:prstGeom>
        </p:spPr>
      </p:pic>
    </p:spTree>
    <p:extLst>
      <p:ext uri="{BB962C8B-B14F-4D97-AF65-F5344CB8AC3E}">
        <p14:creationId xmlns:p14="http://schemas.microsoft.com/office/powerpoint/2010/main" val="389872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42DA-65C9-494C-9372-26442BAB28B1}"/>
              </a:ext>
            </a:extLst>
          </p:cNvPr>
          <p:cNvSpPr>
            <a:spLocks noGrp="1"/>
          </p:cNvSpPr>
          <p:nvPr>
            <p:ph type="title"/>
          </p:nvPr>
        </p:nvSpPr>
        <p:spPr/>
        <p:txBody>
          <a:bodyPr/>
          <a:lstStyle/>
          <a:p>
            <a:r>
              <a:rPr lang="en-US" dirty="0"/>
              <a:t>Docker install</a:t>
            </a:r>
          </a:p>
        </p:txBody>
      </p:sp>
      <p:sp>
        <p:nvSpPr>
          <p:cNvPr id="3" name="Content Placeholder 2">
            <a:extLst>
              <a:ext uri="{FF2B5EF4-FFF2-40B4-BE49-F238E27FC236}">
                <a16:creationId xmlns:a16="http://schemas.microsoft.com/office/drawing/2014/main" id="{552FD392-080D-498A-B137-1F09FD0FF052}"/>
              </a:ext>
            </a:extLst>
          </p:cNvPr>
          <p:cNvSpPr>
            <a:spLocks noGrp="1"/>
          </p:cNvSpPr>
          <p:nvPr>
            <p:ph idx="1"/>
          </p:nvPr>
        </p:nvSpPr>
        <p:spPr/>
        <p:txBody>
          <a:bodyPr>
            <a:normAutofit lnSpcReduction="10000"/>
          </a:bodyPr>
          <a:lstStyle/>
          <a:p>
            <a:pPr marL="514350" indent="-514350">
              <a:buFont typeface="+mj-lt"/>
              <a:buAutoNum type="romanUcPeriod"/>
            </a:pPr>
            <a:r>
              <a:rPr lang="en-US" dirty="0" err="1"/>
              <a:t>sudo</a:t>
            </a:r>
            <a:r>
              <a:rPr lang="en-US" dirty="0"/>
              <a:t> apt-get update</a:t>
            </a:r>
          </a:p>
          <a:p>
            <a:pPr marL="514350" indent="-514350">
              <a:buFont typeface="+mj-lt"/>
              <a:buAutoNum type="romanUcPeriod"/>
            </a:pPr>
            <a:r>
              <a:rPr lang="en-US" dirty="0"/>
              <a:t> </a:t>
            </a:r>
            <a:r>
              <a:rPr lang="en-US" dirty="0" err="1"/>
              <a:t>sudo</a:t>
            </a:r>
            <a:r>
              <a:rPr lang="en-US" dirty="0"/>
              <a:t> apt-get install \</a:t>
            </a:r>
          </a:p>
          <a:p>
            <a:pPr marL="0" indent="0">
              <a:buNone/>
            </a:pPr>
            <a:r>
              <a:rPr lang="en-US" dirty="0"/>
              <a:t>    apt-transport-https \</a:t>
            </a:r>
          </a:p>
          <a:p>
            <a:pPr marL="0" indent="0">
              <a:buNone/>
            </a:pPr>
            <a:r>
              <a:rPr lang="en-US" dirty="0"/>
              <a:t>    ca-certificates \</a:t>
            </a:r>
          </a:p>
          <a:p>
            <a:pPr marL="0" indent="0">
              <a:buNone/>
            </a:pPr>
            <a:r>
              <a:rPr lang="en-US" dirty="0"/>
              <a:t>    curl \</a:t>
            </a:r>
          </a:p>
          <a:p>
            <a:pPr marL="0" indent="0">
              <a:buNone/>
            </a:pPr>
            <a:r>
              <a:rPr lang="en-US" dirty="0"/>
              <a:t>    </a:t>
            </a:r>
            <a:r>
              <a:rPr lang="en-US" dirty="0" err="1"/>
              <a:t>gnupg</a:t>
            </a:r>
            <a:r>
              <a:rPr lang="en-US" dirty="0"/>
              <a:t> \</a:t>
            </a:r>
          </a:p>
          <a:p>
            <a:pPr marL="0" indent="0">
              <a:buNone/>
            </a:pPr>
            <a:r>
              <a:rPr lang="en-US" dirty="0"/>
              <a:t>    </a:t>
            </a:r>
            <a:r>
              <a:rPr lang="en-US" dirty="0" err="1"/>
              <a:t>lsb</a:t>
            </a:r>
            <a:r>
              <a:rPr lang="en-US" dirty="0"/>
              <a:t>-release</a:t>
            </a:r>
          </a:p>
        </p:txBody>
      </p:sp>
    </p:spTree>
    <p:extLst>
      <p:ext uri="{BB962C8B-B14F-4D97-AF65-F5344CB8AC3E}">
        <p14:creationId xmlns:p14="http://schemas.microsoft.com/office/powerpoint/2010/main" val="3987186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9D3A-CFFF-454F-92BF-B826044C231A}"/>
              </a:ext>
            </a:extLst>
          </p:cNvPr>
          <p:cNvSpPr>
            <a:spLocks noGrp="1"/>
          </p:cNvSpPr>
          <p:nvPr>
            <p:ph type="title"/>
          </p:nvPr>
        </p:nvSpPr>
        <p:spPr/>
        <p:txBody>
          <a:bodyPr/>
          <a:lstStyle/>
          <a:p>
            <a:r>
              <a:rPr lang="en-US" dirty="0"/>
              <a:t>Docker Install</a:t>
            </a:r>
          </a:p>
        </p:txBody>
      </p:sp>
      <p:sp>
        <p:nvSpPr>
          <p:cNvPr id="3" name="Content Placeholder 2">
            <a:extLst>
              <a:ext uri="{FF2B5EF4-FFF2-40B4-BE49-F238E27FC236}">
                <a16:creationId xmlns:a16="http://schemas.microsoft.com/office/drawing/2014/main" id="{D409670E-07C1-4072-8014-2DEF2D1187A7}"/>
              </a:ext>
            </a:extLst>
          </p:cNvPr>
          <p:cNvSpPr>
            <a:spLocks noGrp="1"/>
          </p:cNvSpPr>
          <p:nvPr>
            <p:ph idx="1"/>
          </p:nvPr>
        </p:nvSpPr>
        <p:spPr/>
        <p:txBody>
          <a:bodyPr>
            <a:normAutofit fontScale="85000" lnSpcReduction="20000"/>
          </a:bodyPr>
          <a:lstStyle/>
          <a:p>
            <a:r>
              <a:rPr lang="en-US" dirty="0"/>
              <a:t>curl -</a:t>
            </a:r>
            <a:r>
              <a:rPr lang="en-US" dirty="0" err="1"/>
              <a:t>fsSL</a:t>
            </a:r>
            <a:r>
              <a:rPr lang="en-US" dirty="0"/>
              <a:t> https://download.docker.com/linux/ubuntu/gpg | </a:t>
            </a:r>
            <a:r>
              <a:rPr lang="en-US" dirty="0" err="1"/>
              <a:t>sudo</a:t>
            </a:r>
            <a:r>
              <a:rPr lang="en-US" dirty="0"/>
              <a:t> </a:t>
            </a:r>
            <a:r>
              <a:rPr lang="en-US" dirty="0" err="1"/>
              <a:t>gpg</a:t>
            </a:r>
            <a:r>
              <a:rPr lang="en-US" dirty="0"/>
              <a:t> --</a:t>
            </a:r>
            <a:r>
              <a:rPr lang="en-US" dirty="0" err="1"/>
              <a:t>dearmor</a:t>
            </a:r>
            <a:r>
              <a:rPr lang="en-US" dirty="0"/>
              <a:t> -o /</a:t>
            </a:r>
            <a:r>
              <a:rPr lang="en-US" dirty="0" err="1"/>
              <a:t>usr</a:t>
            </a:r>
            <a:r>
              <a:rPr lang="en-US" dirty="0"/>
              <a:t>/share/keyrings/docker-archive-</a:t>
            </a:r>
            <a:r>
              <a:rPr lang="en-US" dirty="0" err="1"/>
              <a:t>keyring.gpg</a:t>
            </a:r>
            <a:endParaRPr lang="en-US" dirty="0"/>
          </a:p>
          <a:p>
            <a:endParaRPr lang="en-US" dirty="0"/>
          </a:p>
          <a:p>
            <a:r>
              <a:rPr lang="en-US" dirty="0"/>
              <a:t> echo \</a:t>
            </a:r>
          </a:p>
          <a:p>
            <a:pPr marL="0" indent="0">
              <a:buNone/>
            </a:pPr>
            <a:r>
              <a:rPr lang="en-US" dirty="0"/>
              <a:t>  "deb [arch=amd64 signed-by=/</a:t>
            </a:r>
            <a:r>
              <a:rPr lang="en-US" dirty="0" err="1"/>
              <a:t>usr</a:t>
            </a:r>
            <a:r>
              <a:rPr lang="en-US" dirty="0"/>
              <a:t>/share/keyrings/docker-archive-</a:t>
            </a:r>
            <a:r>
              <a:rPr lang="en-US" dirty="0" err="1"/>
              <a:t>keyring.gpg</a:t>
            </a:r>
            <a:r>
              <a:rPr lang="en-US" dirty="0"/>
              <a:t>] https://download.docker.com/linux/ubuntu \</a:t>
            </a:r>
          </a:p>
          <a:p>
            <a:pPr marL="0" indent="0">
              <a:buNone/>
            </a:pPr>
            <a:r>
              <a:rPr lang="en-US" dirty="0"/>
              <a:t>  $(</a:t>
            </a:r>
            <a:r>
              <a:rPr lang="en-US" dirty="0" err="1"/>
              <a:t>lsb_release</a:t>
            </a:r>
            <a:r>
              <a:rPr lang="en-US" dirty="0"/>
              <a:t> -cs) stable" | </a:t>
            </a:r>
            <a:r>
              <a:rPr lang="en-US" dirty="0" err="1"/>
              <a:t>sudo</a:t>
            </a:r>
            <a:r>
              <a:rPr lang="en-US" dirty="0"/>
              <a:t> tee /</a:t>
            </a:r>
            <a:r>
              <a:rPr lang="en-US" dirty="0" err="1"/>
              <a:t>etc</a:t>
            </a:r>
            <a:r>
              <a:rPr lang="en-US" dirty="0"/>
              <a:t>/apt/</a:t>
            </a:r>
            <a:r>
              <a:rPr lang="en-US" dirty="0" err="1"/>
              <a:t>sources.list.d</a:t>
            </a:r>
            <a:r>
              <a:rPr lang="en-US" dirty="0"/>
              <a:t>/</a:t>
            </a:r>
            <a:r>
              <a:rPr lang="en-US" dirty="0" err="1"/>
              <a:t>docker.list</a:t>
            </a:r>
            <a:r>
              <a:rPr lang="en-US" dirty="0"/>
              <a:t> &gt; /dev/null</a:t>
            </a:r>
          </a:p>
          <a:p>
            <a:pPr>
              <a:buFont typeface="Wingdings" panose="05000000000000000000" pitchFamily="2" charset="2"/>
              <a:buChar char="§"/>
            </a:pPr>
            <a:r>
              <a:rPr lang="en-US" dirty="0" err="1"/>
              <a:t>sudo</a:t>
            </a:r>
            <a:r>
              <a:rPr lang="en-US" dirty="0"/>
              <a:t> apt-get update</a:t>
            </a:r>
          </a:p>
          <a:p>
            <a:pPr marL="0" indent="0">
              <a:buNone/>
            </a:pPr>
            <a:r>
              <a:rPr lang="en-US" dirty="0"/>
              <a:t> </a:t>
            </a:r>
            <a:r>
              <a:rPr lang="en-US" dirty="0" err="1"/>
              <a:t>sudo</a:t>
            </a:r>
            <a:r>
              <a:rPr lang="en-US" dirty="0"/>
              <a:t> apt-get install docker-</a:t>
            </a:r>
            <a:r>
              <a:rPr lang="en-US" dirty="0" err="1"/>
              <a:t>ce</a:t>
            </a:r>
            <a:r>
              <a:rPr lang="en-US" dirty="0"/>
              <a:t> docker-</a:t>
            </a:r>
            <a:r>
              <a:rPr lang="en-US" dirty="0" err="1"/>
              <a:t>ce</a:t>
            </a:r>
            <a:r>
              <a:rPr lang="en-US" dirty="0"/>
              <a:t>-cli containerd.io</a:t>
            </a:r>
          </a:p>
        </p:txBody>
      </p:sp>
    </p:spTree>
    <p:extLst>
      <p:ext uri="{BB962C8B-B14F-4D97-AF65-F5344CB8AC3E}">
        <p14:creationId xmlns:p14="http://schemas.microsoft.com/office/powerpoint/2010/main" val="111296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6FB40D-0F00-4CBB-A863-D03FA02CEB7C}"/>
              </a:ext>
            </a:extLst>
          </p:cNvPr>
          <p:cNvPicPr>
            <a:picLocks noGrp="1" noChangeAspect="1"/>
          </p:cNvPicPr>
          <p:nvPr>
            <p:ph idx="1"/>
          </p:nvPr>
        </p:nvPicPr>
        <p:blipFill rotWithShape="1">
          <a:blip r:embed="rId2"/>
          <a:srcRect l="22507" t="23829" r="28148" b="24443"/>
          <a:stretch/>
        </p:blipFill>
        <p:spPr>
          <a:xfrm>
            <a:off x="2002302" y="886264"/>
            <a:ext cx="8187396" cy="4979963"/>
          </a:xfrm>
          <a:prstGeom prst="rect">
            <a:avLst/>
          </a:prstGeom>
        </p:spPr>
      </p:pic>
    </p:spTree>
    <p:extLst>
      <p:ext uri="{BB962C8B-B14F-4D97-AF65-F5344CB8AC3E}">
        <p14:creationId xmlns:p14="http://schemas.microsoft.com/office/powerpoint/2010/main" val="14244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C14F7EC3-DACE-4EC5-93A8-15690C079464}"/>
              </a:ext>
            </a:extLst>
          </p:cNvPr>
          <p:cNvPicPr>
            <a:picLocks noGrp="1" noChangeAspect="1"/>
          </p:cNvPicPr>
          <p:nvPr>
            <p:ph idx="1"/>
          </p:nvPr>
        </p:nvPicPr>
        <p:blipFill rotWithShape="1">
          <a:blip r:embed="rId2"/>
          <a:srcRect l="14878" t="33158" r="22427" b="10027"/>
          <a:stretch/>
        </p:blipFill>
        <p:spPr>
          <a:xfrm>
            <a:off x="1758463" y="2672861"/>
            <a:ext cx="8890780" cy="3404381"/>
          </a:xfrm>
          <a:prstGeom prst="rect">
            <a:avLst/>
          </a:prstGeom>
        </p:spPr>
      </p:pic>
    </p:spTree>
    <p:extLst>
      <p:ext uri="{BB962C8B-B14F-4D97-AF65-F5344CB8AC3E}">
        <p14:creationId xmlns:p14="http://schemas.microsoft.com/office/powerpoint/2010/main" val="3926193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D0495B8B-30AA-433B-8CE9-EBD8A100CB7B}"/>
              </a:ext>
            </a:extLst>
          </p:cNvPr>
          <p:cNvPicPr>
            <a:picLocks noGrp="1" noChangeAspect="1"/>
          </p:cNvPicPr>
          <p:nvPr>
            <p:ph idx="1"/>
          </p:nvPr>
        </p:nvPicPr>
        <p:blipFill rotWithShape="1">
          <a:blip r:embed="rId2"/>
          <a:srcRect l="15116" t="30614" r="15276" b="8754"/>
          <a:stretch/>
        </p:blipFill>
        <p:spPr>
          <a:xfrm>
            <a:off x="1913206" y="2447779"/>
            <a:ext cx="8707902" cy="3685736"/>
          </a:xfrm>
          <a:prstGeom prst="rect">
            <a:avLst/>
          </a:prstGeom>
        </p:spPr>
      </p:pic>
    </p:spTree>
    <p:extLst>
      <p:ext uri="{BB962C8B-B14F-4D97-AF65-F5344CB8AC3E}">
        <p14:creationId xmlns:p14="http://schemas.microsoft.com/office/powerpoint/2010/main" val="3103160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851F93B9-8CDB-4F0B-B5C9-62E94E67DCFE}"/>
              </a:ext>
            </a:extLst>
          </p:cNvPr>
          <p:cNvPicPr>
            <a:picLocks noGrp="1" noChangeAspect="1"/>
          </p:cNvPicPr>
          <p:nvPr>
            <p:ph idx="1"/>
          </p:nvPr>
        </p:nvPicPr>
        <p:blipFill rotWithShape="1">
          <a:blip r:embed="rId2"/>
          <a:srcRect l="15117" t="29343" r="16945" b="14689"/>
          <a:stretch/>
        </p:blipFill>
        <p:spPr>
          <a:xfrm>
            <a:off x="1575582" y="2630658"/>
            <a:ext cx="8792306" cy="3643533"/>
          </a:xfrm>
          <a:prstGeom prst="rect">
            <a:avLst/>
          </a:prstGeom>
        </p:spPr>
      </p:pic>
    </p:spTree>
    <p:extLst>
      <p:ext uri="{BB962C8B-B14F-4D97-AF65-F5344CB8AC3E}">
        <p14:creationId xmlns:p14="http://schemas.microsoft.com/office/powerpoint/2010/main" val="362544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5" name="Content Placeholder 4">
            <a:extLst>
              <a:ext uri="{FF2B5EF4-FFF2-40B4-BE49-F238E27FC236}">
                <a16:creationId xmlns:a16="http://schemas.microsoft.com/office/drawing/2014/main" id="{A5FB9810-65E5-4582-BB41-C947940C1CAA}"/>
              </a:ext>
            </a:extLst>
          </p:cNvPr>
          <p:cNvPicPr>
            <a:picLocks noGrp="1" noChangeAspect="1"/>
          </p:cNvPicPr>
          <p:nvPr>
            <p:ph idx="1"/>
          </p:nvPr>
        </p:nvPicPr>
        <p:blipFill rotWithShape="1">
          <a:blip r:embed="rId2"/>
          <a:srcRect l="17739" t="26267" r="17421" b="15964"/>
          <a:stretch/>
        </p:blipFill>
        <p:spPr>
          <a:xfrm>
            <a:off x="1744394" y="2700998"/>
            <a:ext cx="8201464" cy="3174870"/>
          </a:xfrm>
          <a:prstGeom prst="rect">
            <a:avLst/>
          </a:prstGeom>
        </p:spPr>
      </p:pic>
    </p:spTree>
    <p:extLst>
      <p:ext uri="{BB962C8B-B14F-4D97-AF65-F5344CB8AC3E}">
        <p14:creationId xmlns:p14="http://schemas.microsoft.com/office/powerpoint/2010/main" val="101284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86D35A5D-AFBF-4AD8-88EF-537A1CE7AE3C}"/>
              </a:ext>
            </a:extLst>
          </p:cNvPr>
          <p:cNvPicPr>
            <a:picLocks noGrp="1" noChangeAspect="1"/>
          </p:cNvPicPr>
          <p:nvPr>
            <p:ph idx="1"/>
          </p:nvPr>
        </p:nvPicPr>
        <p:blipFill rotWithShape="1">
          <a:blip r:embed="rId2"/>
          <a:srcRect l="21076" t="36550" r="22427" b="8331"/>
          <a:stretch/>
        </p:blipFill>
        <p:spPr>
          <a:xfrm>
            <a:off x="2602524" y="2532185"/>
            <a:ext cx="7371470" cy="3343683"/>
          </a:xfrm>
          <a:prstGeom prst="rect">
            <a:avLst/>
          </a:prstGeom>
        </p:spPr>
      </p:pic>
    </p:spTree>
    <p:extLst>
      <p:ext uri="{BB962C8B-B14F-4D97-AF65-F5344CB8AC3E}">
        <p14:creationId xmlns:p14="http://schemas.microsoft.com/office/powerpoint/2010/main" val="3365428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E43D0EF3-3F99-4444-A8C0-701CC419E2BF}"/>
              </a:ext>
            </a:extLst>
          </p:cNvPr>
          <p:cNvPicPr>
            <a:picLocks noGrp="1" noChangeAspect="1"/>
          </p:cNvPicPr>
          <p:nvPr>
            <p:ph idx="1"/>
          </p:nvPr>
        </p:nvPicPr>
        <p:blipFill rotWithShape="1">
          <a:blip r:embed="rId2"/>
          <a:srcRect l="17500" t="31462" r="15275" b="10450"/>
          <a:stretch/>
        </p:blipFill>
        <p:spPr>
          <a:xfrm>
            <a:off x="1295402" y="2630658"/>
            <a:ext cx="9466383" cy="3432517"/>
          </a:xfrm>
          <a:prstGeom prst="rect">
            <a:avLst/>
          </a:prstGeom>
        </p:spPr>
      </p:pic>
    </p:spTree>
    <p:extLst>
      <p:ext uri="{BB962C8B-B14F-4D97-AF65-F5344CB8AC3E}">
        <p14:creationId xmlns:p14="http://schemas.microsoft.com/office/powerpoint/2010/main" val="214282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Problems Before Virtualization?</a:t>
            </a:r>
          </a:p>
        </p:txBody>
      </p:sp>
      <p:pic>
        <p:nvPicPr>
          <p:cNvPr id="4" name="Content Placeholder 3">
            <a:extLst>
              <a:ext uri="{FF2B5EF4-FFF2-40B4-BE49-F238E27FC236}">
                <a16:creationId xmlns:a16="http://schemas.microsoft.com/office/drawing/2014/main" id="{652032A7-45CE-43F5-B638-6089A1DDFCBE}"/>
              </a:ext>
            </a:extLst>
          </p:cNvPr>
          <p:cNvPicPr>
            <a:picLocks noGrp="1" noChangeAspect="1"/>
          </p:cNvPicPr>
          <p:nvPr>
            <p:ph idx="1"/>
          </p:nvPr>
        </p:nvPicPr>
        <p:blipFill rotWithShape="1">
          <a:blip r:embed="rId2"/>
          <a:srcRect l="15355" t="32310" r="16468" b="14266"/>
          <a:stretch/>
        </p:blipFill>
        <p:spPr>
          <a:xfrm>
            <a:off x="1800664" y="2616592"/>
            <a:ext cx="8820443" cy="3259276"/>
          </a:xfrm>
          <a:prstGeom prst="rect">
            <a:avLst/>
          </a:prstGeom>
        </p:spPr>
      </p:pic>
    </p:spTree>
    <p:extLst>
      <p:ext uri="{BB962C8B-B14F-4D97-AF65-F5344CB8AC3E}">
        <p14:creationId xmlns:p14="http://schemas.microsoft.com/office/powerpoint/2010/main" val="3695238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2285D98F-C27D-4672-B890-78154E121F82}"/>
              </a:ext>
            </a:extLst>
          </p:cNvPr>
          <p:cNvPicPr>
            <a:picLocks noGrp="1" noChangeAspect="1"/>
          </p:cNvPicPr>
          <p:nvPr>
            <p:ph idx="1"/>
          </p:nvPr>
        </p:nvPicPr>
        <p:blipFill rotWithShape="1">
          <a:blip r:embed="rId3"/>
          <a:srcRect l="15686" t="29382" r="16139" b="12571"/>
          <a:stretch/>
        </p:blipFill>
        <p:spPr>
          <a:xfrm>
            <a:off x="2897945" y="2729132"/>
            <a:ext cx="6358597" cy="3146736"/>
          </a:xfrm>
          <a:prstGeom prst="rect">
            <a:avLst/>
          </a:prstGeom>
        </p:spPr>
      </p:pic>
    </p:spTree>
    <p:extLst>
      <p:ext uri="{BB962C8B-B14F-4D97-AF65-F5344CB8AC3E}">
        <p14:creationId xmlns:p14="http://schemas.microsoft.com/office/powerpoint/2010/main" val="133433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F65930D6-1CDF-4A0E-A92F-77231CB31B15}"/>
              </a:ext>
            </a:extLst>
          </p:cNvPr>
          <p:cNvPicPr>
            <a:picLocks noGrp="1" noChangeAspect="1"/>
          </p:cNvPicPr>
          <p:nvPr>
            <p:ph idx="1"/>
          </p:nvPr>
        </p:nvPicPr>
        <p:blipFill rotWithShape="1">
          <a:blip r:embed="rId2"/>
          <a:srcRect l="17023" t="26268" r="25049" b="17235"/>
          <a:stretch/>
        </p:blipFill>
        <p:spPr>
          <a:xfrm>
            <a:off x="1758462" y="2518117"/>
            <a:ext cx="8314006" cy="3573194"/>
          </a:xfrm>
          <a:prstGeom prst="rect">
            <a:avLst/>
          </a:prstGeom>
        </p:spPr>
      </p:pic>
    </p:spTree>
    <p:extLst>
      <p:ext uri="{BB962C8B-B14F-4D97-AF65-F5344CB8AC3E}">
        <p14:creationId xmlns:p14="http://schemas.microsoft.com/office/powerpoint/2010/main" val="201937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0929-D5BF-40D9-B53C-3DF9E4A1C331}"/>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1458AA52-7D6A-4BF0-9F8C-C2DE4ADB7A21}"/>
              </a:ext>
            </a:extLst>
          </p:cNvPr>
          <p:cNvPicPr>
            <a:picLocks noGrp="1" noChangeAspect="1"/>
          </p:cNvPicPr>
          <p:nvPr>
            <p:ph idx="1"/>
          </p:nvPr>
        </p:nvPicPr>
        <p:blipFill rotWithShape="1">
          <a:blip r:embed="rId2"/>
          <a:srcRect l="19168" t="26268" r="20759" b="19355"/>
          <a:stretch/>
        </p:blipFill>
        <p:spPr>
          <a:xfrm>
            <a:off x="1631852" y="2672862"/>
            <a:ext cx="8243668" cy="3615396"/>
          </a:xfrm>
          <a:prstGeom prst="rect">
            <a:avLst/>
          </a:prstGeom>
        </p:spPr>
      </p:pic>
    </p:spTree>
    <p:extLst>
      <p:ext uri="{BB962C8B-B14F-4D97-AF65-F5344CB8AC3E}">
        <p14:creationId xmlns:p14="http://schemas.microsoft.com/office/powerpoint/2010/main" val="1897480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6D54C1A0-2050-46EA-8C52-73266DC7B82A}"/>
              </a:ext>
            </a:extLst>
          </p:cNvPr>
          <p:cNvPicPr>
            <a:picLocks noGrp="1" noChangeAspect="1"/>
          </p:cNvPicPr>
          <p:nvPr>
            <p:ph idx="1"/>
          </p:nvPr>
        </p:nvPicPr>
        <p:blipFill rotWithShape="1">
          <a:blip r:embed="rId2"/>
          <a:srcRect l="17978" t="31886" r="20043" b="9602"/>
          <a:stretch/>
        </p:blipFill>
        <p:spPr>
          <a:xfrm>
            <a:off x="1533378" y="2532185"/>
            <a:ext cx="9003324" cy="3713870"/>
          </a:xfrm>
          <a:prstGeom prst="rect">
            <a:avLst/>
          </a:prstGeom>
        </p:spPr>
      </p:pic>
    </p:spTree>
    <p:extLst>
      <p:ext uri="{BB962C8B-B14F-4D97-AF65-F5344CB8AC3E}">
        <p14:creationId xmlns:p14="http://schemas.microsoft.com/office/powerpoint/2010/main" val="1073856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dirty="0"/>
              <a:t>Common Docker Commands</a:t>
            </a:r>
          </a:p>
        </p:txBody>
      </p:sp>
      <p:pic>
        <p:nvPicPr>
          <p:cNvPr id="4" name="Content Placeholder 3">
            <a:extLst>
              <a:ext uri="{FF2B5EF4-FFF2-40B4-BE49-F238E27FC236}">
                <a16:creationId xmlns:a16="http://schemas.microsoft.com/office/drawing/2014/main" id="{54A126C1-F182-4E2A-B0F5-EF1B164FA472}"/>
              </a:ext>
            </a:extLst>
          </p:cNvPr>
          <p:cNvPicPr>
            <a:picLocks noGrp="1" noChangeAspect="1"/>
          </p:cNvPicPr>
          <p:nvPr>
            <p:ph idx="1"/>
          </p:nvPr>
        </p:nvPicPr>
        <p:blipFill rotWithShape="1">
          <a:blip r:embed="rId2"/>
          <a:srcRect l="14402" t="28186" r="18136" b="14266"/>
          <a:stretch/>
        </p:blipFill>
        <p:spPr>
          <a:xfrm>
            <a:off x="1674054" y="2757268"/>
            <a:ext cx="8876715" cy="3376246"/>
          </a:xfrm>
          <a:prstGeom prst="rect">
            <a:avLst/>
          </a:prstGeom>
        </p:spPr>
      </p:pic>
    </p:spTree>
    <p:extLst>
      <p:ext uri="{BB962C8B-B14F-4D97-AF65-F5344CB8AC3E}">
        <p14:creationId xmlns:p14="http://schemas.microsoft.com/office/powerpoint/2010/main" val="8446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C0FDF4-1EFF-4622-92EF-BC768088C428}"/>
              </a:ext>
            </a:extLst>
          </p:cNvPr>
          <p:cNvPicPr>
            <a:picLocks noGrp="1" noChangeAspect="1"/>
          </p:cNvPicPr>
          <p:nvPr>
            <p:ph idx="1"/>
          </p:nvPr>
        </p:nvPicPr>
        <p:blipFill rotWithShape="1">
          <a:blip r:embed="rId2"/>
          <a:srcRect l="14401" t="40076" r="33393" b="20626"/>
          <a:stretch/>
        </p:blipFill>
        <p:spPr>
          <a:xfrm>
            <a:off x="1631852" y="1083212"/>
            <a:ext cx="8721970" cy="4965895"/>
          </a:xfrm>
          <a:prstGeom prst="rect">
            <a:avLst/>
          </a:prstGeom>
        </p:spPr>
      </p:pic>
    </p:spTree>
    <p:extLst>
      <p:ext uri="{BB962C8B-B14F-4D97-AF65-F5344CB8AC3E}">
        <p14:creationId xmlns:p14="http://schemas.microsoft.com/office/powerpoint/2010/main" val="28596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dirty="0"/>
              <a:t>Docker Hub Account</a:t>
            </a:r>
          </a:p>
        </p:txBody>
      </p:sp>
      <p:pic>
        <p:nvPicPr>
          <p:cNvPr id="4" name="Content Placeholder 3">
            <a:extLst>
              <a:ext uri="{FF2B5EF4-FFF2-40B4-BE49-F238E27FC236}">
                <a16:creationId xmlns:a16="http://schemas.microsoft.com/office/drawing/2014/main" id="{ECE24ECD-688B-4EED-94FF-098F9A1838FB}"/>
              </a:ext>
            </a:extLst>
          </p:cNvPr>
          <p:cNvPicPr>
            <a:picLocks noGrp="1" noChangeAspect="1"/>
          </p:cNvPicPr>
          <p:nvPr>
            <p:ph idx="1"/>
          </p:nvPr>
        </p:nvPicPr>
        <p:blipFill rotWithShape="1">
          <a:blip r:embed="rId2"/>
          <a:srcRect l="14878" t="34430" r="15037" b="12571"/>
          <a:stretch/>
        </p:blipFill>
        <p:spPr>
          <a:xfrm>
            <a:off x="1386255" y="2574387"/>
            <a:ext cx="9419490" cy="3713871"/>
          </a:xfrm>
          <a:prstGeom prst="rect">
            <a:avLst/>
          </a:prstGeom>
        </p:spPr>
      </p:pic>
    </p:spTree>
    <p:extLst>
      <p:ext uri="{BB962C8B-B14F-4D97-AF65-F5344CB8AC3E}">
        <p14:creationId xmlns:p14="http://schemas.microsoft.com/office/powerpoint/2010/main" val="1403046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EA9F7EB-4D79-4A96-837E-1021A3DC18B6}"/>
              </a:ext>
            </a:extLst>
          </p:cNvPr>
          <p:cNvPicPr>
            <a:picLocks noGrp="1" noChangeAspect="1"/>
          </p:cNvPicPr>
          <p:nvPr>
            <p:ph idx="1"/>
          </p:nvPr>
        </p:nvPicPr>
        <p:blipFill rotWithShape="1">
          <a:blip r:embed="rId3"/>
          <a:srcRect l="11269" t="53108" r="38727" b="16869"/>
          <a:stretch/>
        </p:blipFill>
        <p:spPr>
          <a:xfrm>
            <a:off x="1712686" y="1030514"/>
            <a:ext cx="8969827" cy="4540291"/>
          </a:xfrm>
          <a:prstGeom prst="rect">
            <a:avLst/>
          </a:prstGeom>
        </p:spPr>
      </p:pic>
    </p:spTree>
    <p:extLst>
      <p:ext uri="{BB962C8B-B14F-4D97-AF65-F5344CB8AC3E}">
        <p14:creationId xmlns:p14="http://schemas.microsoft.com/office/powerpoint/2010/main" val="539971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p>
        </p:txBody>
      </p:sp>
      <p:pic>
        <p:nvPicPr>
          <p:cNvPr id="4" name="Content Placeholder 3">
            <a:extLst>
              <a:ext uri="{FF2B5EF4-FFF2-40B4-BE49-F238E27FC236}">
                <a16:creationId xmlns:a16="http://schemas.microsoft.com/office/drawing/2014/main" id="{F5DCFF86-CB1A-4DC8-AF63-1BA27CD4A5D4}"/>
              </a:ext>
            </a:extLst>
          </p:cNvPr>
          <p:cNvPicPr>
            <a:picLocks noGrp="1" noChangeAspect="1"/>
          </p:cNvPicPr>
          <p:nvPr>
            <p:ph idx="1"/>
          </p:nvPr>
        </p:nvPicPr>
        <p:blipFill rotWithShape="1">
          <a:blip r:embed="rId2"/>
          <a:srcRect l="10648" t="34033" r="14092" b="9973"/>
          <a:stretch/>
        </p:blipFill>
        <p:spPr>
          <a:xfrm>
            <a:off x="1295402" y="2772229"/>
            <a:ext cx="9601196" cy="3280227"/>
          </a:xfrm>
          <a:prstGeom prst="rect">
            <a:avLst/>
          </a:prstGeom>
        </p:spPr>
      </p:pic>
    </p:spTree>
    <p:extLst>
      <p:ext uri="{BB962C8B-B14F-4D97-AF65-F5344CB8AC3E}">
        <p14:creationId xmlns:p14="http://schemas.microsoft.com/office/powerpoint/2010/main" val="1683069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endParaRPr lang="en-US" dirty="0"/>
          </a:p>
        </p:txBody>
      </p:sp>
      <p:pic>
        <p:nvPicPr>
          <p:cNvPr id="4" name="Content Placeholder 3">
            <a:extLst>
              <a:ext uri="{FF2B5EF4-FFF2-40B4-BE49-F238E27FC236}">
                <a16:creationId xmlns:a16="http://schemas.microsoft.com/office/drawing/2014/main" id="{24685AA6-510B-46DE-86FA-9222C434A861}"/>
              </a:ext>
            </a:extLst>
          </p:cNvPr>
          <p:cNvPicPr>
            <a:picLocks noGrp="1" noChangeAspect="1"/>
          </p:cNvPicPr>
          <p:nvPr>
            <p:ph idx="1"/>
          </p:nvPr>
        </p:nvPicPr>
        <p:blipFill rotWithShape="1">
          <a:blip r:embed="rId2"/>
          <a:srcRect l="10894" t="30533" r="18272" b="7348"/>
          <a:stretch/>
        </p:blipFill>
        <p:spPr>
          <a:xfrm>
            <a:off x="1741714" y="2728685"/>
            <a:ext cx="8403772" cy="3338285"/>
          </a:xfrm>
          <a:prstGeom prst="rect">
            <a:avLst/>
          </a:prstGeom>
        </p:spPr>
      </p:pic>
    </p:spTree>
    <p:extLst>
      <p:ext uri="{BB962C8B-B14F-4D97-AF65-F5344CB8AC3E}">
        <p14:creationId xmlns:p14="http://schemas.microsoft.com/office/powerpoint/2010/main" val="28211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Problems Before Virtualization?</a:t>
            </a:r>
          </a:p>
        </p:txBody>
      </p:sp>
      <p:pic>
        <p:nvPicPr>
          <p:cNvPr id="4" name="Content Placeholder 3">
            <a:extLst>
              <a:ext uri="{FF2B5EF4-FFF2-40B4-BE49-F238E27FC236}">
                <a16:creationId xmlns:a16="http://schemas.microsoft.com/office/drawing/2014/main" id="{047B9A55-C285-453C-81EC-2AFD905C6BE0}"/>
              </a:ext>
            </a:extLst>
          </p:cNvPr>
          <p:cNvPicPr>
            <a:picLocks noGrp="1" noChangeAspect="1"/>
          </p:cNvPicPr>
          <p:nvPr>
            <p:ph idx="1"/>
          </p:nvPr>
        </p:nvPicPr>
        <p:blipFill rotWithShape="1">
          <a:blip r:embed="rId2"/>
          <a:srcRect l="22030" t="33582" r="17660" b="18506"/>
          <a:stretch/>
        </p:blipFill>
        <p:spPr>
          <a:xfrm>
            <a:off x="1744394" y="2588455"/>
            <a:ext cx="8890781" cy="3699803"/>
          </a:xfrm>
          <a:prstGeom prst="rect">
            <a:avLst/>
          </a:prstGeom>
        </p:spPr>
      </p:pic>
    </p:spTree>
    <p:extLst>
      <p:ext uri="{BB962C8B-B14F-4D97-AF65-F5344CB8AC3E}">
        <p14:creationId xmlns:p14="http://schemas.microsoft.com/office/powerpoint/2010/main" val="3658435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endParaRPr lang="en-US" dirty="0"/>
          </a:p>
        </p:txBody>
      </p:sp>
      <p:pic>
        <p:nvPicPr>
          <p:cNvPr id="4" name="Content Placeholder 3">
            <a:extLst>
              <a:ext uri="{FF2B5EF4-FFF2-40B4-BE49-F238E27FC236}">
                <a16:creationId xmlns:a16="http://schemas.microsoft.com/office/drawing/2014/main" id="{B6C89201-9931-42D2-B0B1-B9328892A40B}"/>
              </a:ext>
            </a:extLst>
          </p:cNvPr>
          <p:cNvPicPr>
            <a:picLocks noGrp="1" noChangeAspect="1"/>
          </p:cNvPicPr>
          <p:nvPr>
            <p:ph idx="1"/>
          </p:nvPr>
        </p:nvPicPr>
        <p:blipFill rotWithShape="1">
          <a:blip r:embed="rId2"/>
          <a:srcRect l="11043" t="31038" r="18613" b="15115"/>
          <a:stretch/>
        </p:blipFill>
        <p:spPr>
          <a:xfrm>
            <a:off x="1800665" y="2926080"/>
            <a:ext cx="8567223" cy="3193366"/>
          </a:xfrm>
          <a:prstGeom prst="rect">
            <a:avLst/>
          </a:prstGeom>
        </p:spPr>
      </p:pic>
    </p:spTree>
    <p:extLst>
      <p:ext uri="{BB962C8B-B14F-4D97-AF65-F5344CB8AC3E}">
        <p14:creationId xmlns:p14="http://schemas.microsoft.com/office/powerpoint/2010/main" val="331055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endParaRPr lang="en-US" dirty="0"/>
          </a:p>
        </p:txBody>
      </p:sp>
      <p:pic>
        <p:nvPicPr>
          <p:cNvPr id="4" name="Content Placeholder 3">
            <a:extLst>
              <a:ext uri="{FF2B5EF4-FFF2-40B4-BE49-F238E27FC236}">
                <a16:creationId xmlns:a16="http://schemas.microsoft.com/office/drawing/2014/main" id="{D835645C-E0DE-44D7-970D-B7FFF09185F5}"/>
              </a:ext>
            </a:extLst>
          </p:cNvPr>
          <p:cNvPicPr>
            <a:picLocks noGrp="1" noChangeAspect="1"/>
          </p:cNvPicPr>
          <p:nvPr>
            <p:ph idx="1"/>
          </p:nvPr>
        </p:nvPicPr>
        <p:blipFill rotWithShape="1">
          <a:blip r:embed="rId2"/>
          <a:srcRect l="11303" t="32310" r="17183" b="7058"/>
          <a:stretch/>
        </p:blipFill>
        <p:spPr>
          <a:xfrm>
            <a:off x="1786597" y="2658794"/>
            <a:ext cx="8581291" cy="3362178"/>
          </a:xfrm>
          <a:prstGeom prst="rect">
            <a:avLst/>
          </a:prstGeom>
        </p:spPr>
      </p:pic>
    </p:spTree>
    <p:extLst>
      <p:ext uri="{BB962C8B-B14F-4D97-AF65-F5344CB8AC3E}">
        <p14:creationId xmlns:p14="http://schemas.microsoft.com/office/powerpoint/2010/main" val="765920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endParaRPr lang="en-US" dirty="0"/>
          </a:p>
        </p:txBody>
      </p:sp>
      <p:pic>
        <p:nvPicPr>
          <p:cNvPr id="4" name="Content Placeholder 3">
            <a:extLst>
              <a:ext uri="{FF2B5EF4-FFF2-40B4-BE49-F238E27FC236}">
                <a16:creationId xmlns:a16="http://schemas.microsoft.com/office/drawing/2014/main" id="{121B45C0-6BB4-40AB-97B4-15CF772A5A24}"/>
              </a:ext>
            </a:extLst>
          </p:cNvPr>
          <p:cNvPicPr>
            <a:picLocks noGrp="1" noChangeAspect="1"/>
          </p:cNvPicPr>
          <p:nvPr>
            <p:ph idx="1"/>
          </p:nvPr>
        </p:nvPicPr>
        <p:blipFill rotWithShape="1">
          <a:blip r:embed="rId2"/>
          <a:srcRect l="11542" t="26252" r="17898" b="12162"/>
          <a:stretch/>
        </p:blipFill>
        <p:spPr>
          <a:xfrm>
            <a:off x="1772529" y="2461847"/>
            <a:ext cx="8412479" cy="3516922"/>
          </a:xfrm>
          <a:prstGeom prst="rect">
            <a:avLst/>
          </a:prstGeom>
        </p:spPr>
      </p:pic>
    </p:spTree>
    <p:extLst>
      <p:ext uri="{BB962C8B-B14F-4D97-AF65-F5344CB8AC3E}">
        <p14:creationId xmlns:p14="http://schemas.microsoft.com/office/powerpoint/2010/main" val="3173054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dirty="0"/>
              <a:t>Committing Changes to a Container</a:t>
            </a:r>
            <a:endParaRPr lang="en-US" dirty="0"/>
          </a:p>
        </p:txBody>
      </p:sp>
      <p:pic>
        <p:nvPicPr>
          <p:cNvPr id="6" name="Content Placeholder 5">
            <a:extLst>
              <a:ext uri="{FF2B5EF4-FFF2-40B4-BE49-F238E27FC236}">
                <a16:creationId xmlns:a16="http://schemas.microsoft.com/office/drawing/2014/main" id="{5C65EE3C-83A3-42A0-AAC1-510DDE515D22}"/>
              </a:ext>
            </a:extLst>
          </p:cNvPr>
          <p:cNvPicPr>
            <a:picLocks noGrp="1" noChangeAspect="1"/>
          </p:cNvPicPr>
          <p:nvPr>
            <p:ph idx="1"/>
          </p:nvPr>
        </p:nvPicPr>
        <p:blipFill rotWithShape="1">
          <a:blip r:embed="rId3"/>
          <a:srcRect l="12019" t="32733" r="12176" b="47762"/>
          <a:stretch/>
        </p:blipFill>
        <p:spPr>
          <a:xfrm>
            <a:off x="1645920" y="2876842"/>
            <a:ext cx="9250678" cy="2004647"/>
          </a:xfrm>
          <a:prstGeom prst="rect">
            <a:avLst/>
          </a:prstGeom>
        </p:spPr>
      </p:pic>
      <p:pic>
        <p:nvPicPr>
          <p:cNvPr id="8" name="Picture 7">
            <a:extLst>
              <a:ext uri="{FF2B5EF4-FFF2-40B4-BE49-F238E27FC236}">
                <a16:creationId xmlns:a16="http://schemas.microsoft.com/office/drawing/2014/main" id="{9D5F88C4-0FBD-4688-A0E5-B00B10E0625D}"/>
              </a:ext>
            </a:extLst>
          </p:cNvPr>
          <p:cNvPicPr>
            <a:picLocks noChangeAspect="1"/>
          </p:cNvPicPr>
          <p:nvPr/>
        </p:nvPicPr>
        <p:blipFill rotWithShape="1">
          <a:blip r:embed="rId4"/>
          <a:srcRect l="24167" t="28036" r="27423" b="62524"/>
          <a:stretch/>
        </p:blipFill>
        <p:spPr>
          <a:xfrm>
            <a:off x="2700996" y="5092505"/>
            <a:ext cx="7455877" cy="647114"/>
          </a:xfrm>
          <a:prstGeom prst="rect">
            <a:avLst/>
          </a:prstGeom>
        </p:spPr>
      </p:pic>
    </p:spTree>
    <p:extLst>
      <p:ext uri="{BB962C8B-B14F-4D97-AF65-F5344CB8AC3E}">
        <p14:creationId xmlns:p14="http://schemas.microsoft.com/office/powerpoint/2010/main" val="3086629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57913F-7353-40C1-BF09-3E51C18B4037}"/>
              </a:ext>
            </a:extLst>
          </p:cNvPr>
          <p:cNvPicPr>
            <a:picLocks noGrp="1" noChangeAspect="1"/>
          </p:cNvPicPr>
          <p:nvPr>
            <p:ph idx="1"/>
          </p:nvPr>
        </p:nvPicPr>
        <p:blipFill rotWithShape="1">
          <a:blip r:embed="rId2"/>
          <a:srcRect l="10587" t="54483" r="29341" b="14989"/>
          <a:stretch/>
        </p:blipFill>
        <p:spPr>
          <a:xfrm>
            <a:off x="1561515" y="2546251"/>
            <a:ext cx="9017390" cy="3348111"/>
          </a:xfrm>
          <a:prstGeom prst="rect">
            <a:avLst/>
          </a:prstGeom>
        </p:spPr>
      </p:pic>
    </p:spTree>
    <p:extLst>
      <p:ext uri="{BB962C8B-B14F-4D97-AF65-F5344CB8AC3E}">
        <p14:creationId xmlns:p14="http://schemas.microsoft.com/office/powerpoint/2010/main" val="2714808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dirty="0"/>
              <a:t>Pushing the Container on Docker Hub</a:t>
            </a:r>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lstStyle/>
          <a:p>
            <a:r>
              <a:rPr lang="en-US" dirty="0"/>
              <a:t>docker login</a:t>
            </a:r>
          </a:p>
          <a:p>
            <a:r>
              <a:rPr lang="en-US" dirty="0"/>
              <a:t>Docker push &lt;username&gt;/container name</a:t>
            </a:r>
          </a:p>
        </p:txBody>
      </p:sp>
    </p:spTree>
    <p:extLst>
      <p:ext uri="{BB962C8B-B14F-4D97-AF65-F5344CB8AC3E}">
        <p14:creationId xmlns:p14="http://schemas.microsoft.com/office/powerpoint/2010/main" val="2866153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cker Deep Dive&#10;Creating Images with Dockerﬁles&#10; ">
            <a:extLst>
              <a:ext uri="{FF2B5EF4-FFF2-40B4-BE49-F238E27FC236}">
                <a16:creationId xmlns:a16="http://schemas.microsoft.com/office/drawing/2014/main" id="{398B431E-9203-4F01-B154-1103CA609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25" y="1081088"/>
            <a:ext cx="9045526"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709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01F5-5925-4460-AF70-89DAD4F7554E}"/>
              </a:ext>
            </a:extLst>
          </p:cNvPr>
          <p:cNvSpPr>
            <a:spLocks noGrp="1"/>
          </p:cNvSpPr>
          <p:nvPr>
            <p:ph type="title"/>
          </p:nvPr>
        </p:nvSpPr>
        <p:spPr/>
        <p:txBody>
          <a:bodyPr/>
          <a:lstStyle/>
          <a:p>
            <a:r>
              <a:rPr lang="en-US" dirty="0" err="1"/>
              <a:t>Dockerfile</a:t>
            </a:r>
            <a:endParaRPr lang="en-US" dirty="0"/>
          </a:p>
        </p:txBody>
      </p:sp>
      <p:sp>
        <p:nvSpPr>
          <p:cNvPr id="3" name="Content Placeholder 2">
            <a:extLst>
              <a:ext uri="{FF2B5EF4-FFF2-40B4-BE49-F238E27FC236}">
                <a16:creationId xmlns:a16="http://schemas.microsoft.com/office/drawing/2014/main" id="{5ABB2EF4-CCE6-48CF-A1BF-766AD9153ADD}"/>
              </a:ext>
            </a:extLst>
          </p:cNvPr>
          <p:cNvSpPr>
            <a:spLocks noGrp="1"/>
          </p:cNvSpPr>
          <p:nvPr>
            <p:ph idx="1"/>
          </p:nvPr>
        </p:nvSpPr>
        <p:spPr/>
        <p:txBody>
          <a:bodyPr/>
          <a:lstStyle/>
          <a:p>
            <a:r>
              <a:rPr lang="en-US" dirty="0"/>
              <a:t>Docker can build images automatically by reading the instructions from a </a:t>
            </a:r>
            <a:r>
              <a:rPr lang="en-US" dirty="0" err="1"/>
              <a:t>Dockerfile</a:t>
            </a:r>
            <a:r>
              <a:rPr lang="en-US" dirty="0"/>
              <a:t>.</a:t>
            </a:r>
          </a:p>
          <a:p>
            <a:r>
              <a:rPr lang="en-US" dirty="0"/>
              <a:t>A </a:t>
            </a:r>
            <a:r>
              <a:rPr lang="en-US" dirty="0" err="1"/>
              <a:t>Dockerfile</a:t>
            </a:r>
            <a:r>
              <a:rPr lang="en-US" dirty="0"/>
              <a:t> is a text document that contains all the commands a user could call on the command line to assemble an image. </a:t>
            </a:r>
          </a:p>
          <a:p>
            <a:r>
              <a:rPr lang="en-US" dirty="0"/>
              <a:t>Using docker build users can create an automated build that executes several command-line instructions in succession.</a:t>
            </a:r>
          </a:p>
        </p:txBody>
      </p:sp>
    </p:spTree>
    <p:extLst>
      <p:ext uri="{BB962C8B-B14F-4D97-AF65-F5344CB8AC3E}">
        <p14:creationId xmlns:p14="http://schemas.microsoft.com/office/powerpoint/2010/main" val="1723710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cker Images&#10;• Docker images are read&#10;only templates from&#10;which containers are&#10;launched from&#10;• Each image consists of&#10;a s...">
            <a:extLst>
              <a:ext uri="{FF2B5EF4-FFF2-40B4-BE49-F238E27FC236}">
                <a16:creationId xmlns:a16="http://schemas.microsoft.com/office/drawing/2014/main" id="{1C70EE24-5CE0-4CE6-A782-0141F3C10F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9988" y="900332"/>
            <a:ext cx="9059594" cy="497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401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ilding an Image&#10;A Dockerﬁle that contains a set of instructions that tell&#10;Docker how to build our image. The Dockerﬁle c...">
            <a:extLst>
              <a:ext uri="{FF2B5EF4-FFF2-40B4-BE49-F238E27FC236}">
                <a16:creationId xmlns:a16="http://schemas.microsoft.com/office/drawing/2014/main" id="{D079777D-FC14-48CA-9061-590FAD4A9A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363" y="914401"/>
            <a:ext cx="9580099" cy="496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33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After Virtualization</a:t>
            </a:r>
          </a:p>
        </p:txBody>
      </p:sp>
      <p:pic>
        <p:nvPicPr>
          <p:cNvPr id="4" name="Content Placeholder 3">
            <a:extLst>
              <a:ext uri="{FF2B5EF4-FFF2-40B4-BE49-F238E27FC236}">
                <a16:creationId xmlns:a16="http://schemas.microsoft.com/office/drawing/2014/main" id="{98F1FE59-14D4-47AD-A3EA-AE8FD61E7EB2}"/>
              </a:ext>
            </a:extLst>
          </p:cNvPr>
          <p:cNvPicPr>
            <a:picLocks noGrp="1" noChangeAspect="1"/>
          </p:cNvPicPr>
          <p:nvPr>
            <p:ph idx="1"/>
          </p:nvPr>
        </p:nvPicPr>
        <p:blipFill rotWithShape="1">
          <a:blip r:embed="rId2"/>
          <a:srcRect l="16309" t="29341" r="16468" b="11723"/>
          <a:stretch/>
        </p:blipFill>
        <p:spPr>
          <a:xfrm>
            <a:off x="1702192" y="2588455"/>
            <a:ext cx="7920110" cy="3488788"/>
          </a:xfrm>
          <a:prstGeom prst="rect">
            <a:avLst/>
          </a:prstGeom>
        </p:spPr>
      </p:pic>
    </p:spTree>
    <p:extLst>
      <p:ext uri="{BB962C8B-B14F-4D97-AF65-F5344CB8AC3E}">
        <p14:creationId xmlns:p14="http://schemas.microsoft.com/office/powerpoint/2010/main" val="4215935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normAutofit fontScale="90000"/>
          </a:bodyPr>
          <a:lstStyle/>
          <a:p>
            <a:r>
              <a:rPr lang="en-US" b="1" u="sng" dirty="0"/>
              <a:t>CREATING A DOCKERFILE</a:t>
            </a:r>
            <a:br>
              <a:rPr lang="en-US" dirty="0"/>
            </a:b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normAutofit fontScale="92500" lnSpcReduction="20000"/>
          </a:bodyPr>
          <a:lstStyle/>
          <a:p>
            <a:pPr marL="0" indent="0">
              <a:buNone/>
            </a:pPr>
            <a:r>
              <a:rPr lang="en-US" b="1" dirty="0"/>
              <a:t>Step 1:</a:t>
            </a:r>
            <a:r>
              <a:rPr lang="en-US" dirty="0"/>
              <a:t> </a:t>
            </a:r>
            <a:r>
              <a:rPr lang="en-IN" dirty="0"/>
              <a:t>First, create a folder docker, in the home directory</a:t>
            </a:r>
          </a:p>
          <a:p>
            <a:pPr marL="0" indent="0">
              <a:buNone/>
            </a:pPr>
            <a:r>
              <a:rPr lang="en-US" dirty="0"/>
              <a:t>$ </a:t>
            </a:r>
            <a:r>
              <a:rPr lang="en-US" dirty="0" err="1"/>
              <a:t>mkdir</a:t>
            </a:r>
            <a:r>
              <a:rPr lang="en-US" dirty="0"/>
              <a:t> docker</a:t>
            </a:r>
          </a:p>
          <a:p>
            <a:pPr marL="0" indent="0">
              <a:buNone/>
            </a:pPr>
            <a:endParaRPr lang="en-US" dirty="0"/>
          </a:p>
          <a:p>
            <a:pPr marL="0" indent="0">
              <a:buNone/>
            </a:pPr>
            <a:r>
              <a:rPr lang="en-US" b="1" dirty="0"/>
              <a:t>Step 2: </a:t>
            </a:r>
            <a:r>
              <a:rPr lang="en-IN" dirty="0"/>
              <a:t>Enter into this directory, and create a file called ‘</a:t>
            </a:r>
            <a:r>
              <a:rPr lang="en-IN" dirty="0" err="1"/>
              <a:t>Dockerfile</a:t>
            </a:r>
            <a:r>
              <a:rPr lang="en-IN" dirty="0"/>
              <a:t>’, with the same contents as the Sample </a:t>
            </a:r>
            <a:r>
              <a:rPr lang="en-IN" dirty="0" err="1"/>
              <a:t>Dockerfile</a:t>
            </a:r>
            <a:r>
              <a:rPr lang="en-IN" dirty="0"/>
              <a:t>. Add the following content in the </a:t>
            </a:r>
            <a:r>
              <a:rPr lang="en-IN" dirty="0" err="1"/>
              <a:t>Dockerfile</a:t>
            </a:r>
            <a:endParaRPr lang="en-IN" dirty="0"/>
          </a:p>
          <a:p>
            <a:pPr marL="0" indent="0">
              <a:buNone/>
            </a:pPr>
            <a:endParaRPr lang="en-IN" dirty="0"/>
          </a:p>
          <a:p>
            <a:r>
              <a:rPr lang="en-US" dirty="0"/>
              <a:t>$ cd docker </a:t>
            </a:r>
          </a:p>
          <a:p>
            <a:r>
              <a:rPr lang="en-US" dirty="0"/>
              <a:t>$ </a:t>
            </a:r>
            <a:r>
              <a:rPr lang="en-US" dirty="0" err="1"/>
              <a:t>sudo</a:t>
            </a:r>
            <a:r>
              <a:rPr lang="en-US" dirty="0"/>
              <a:t> vi </a:t>
            </a:r>
            <a:r>
              <a:rPr lang="en-US" dirty="0" err="1"/>
              <a:t>Dockerfile</a:t>
            </a:r>
            <a:endParaRPr lang="en-US" dirty="0"/>
          </a:p>
          <a:p>
            <a:pPr marL="0" indent="0">
              <a:buNone/>
            </a:pPr>
            <a:endParaRPr lang="en-IN"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042157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u="sng" dirty="0"/>
              <a:t>CREATING A DOCKERFILE</a:t>
            </a: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normAutofit fontScale="92500" lnSpcReduction="10000"/>
          </a:bodyPr>
          <a:lstStyle/>
          <a:p>
            <a:r>
              <a:rPr lang="en-IN" dirty="0"/>
              <a:t>FROM ubuntu</a:t>
            </a:r>
          </a:p>
          <a:p>
            <a:r>
              <a:rPr lang="en-US" dirty="0"/>
              <a:t>ARG DEBIAN_FRONTEND=noninteractive</a:t>
            </a:r>
          </a:p>
          <a:p>
            <a:r>
              <a:rPr lang="en-IN" dirty="0"/>
              <a:t>RUN apt-get update</a:t>
            </a:r>
            <a:endParaRPr lang="en-US" dirty="0"/>
          </a:p>
          <a:p>
            <a:r>
              <a:rPr lang="en-IN" dirty="0"/>
              <a:t>RUN apt-get -y install apache2</a:t>
            </a:r>
            <a:endParaRPr lang="en-US" dirty="0"/>
          </a:p>
          <a:p>
            <a:r>
              <a:rPr lang="en-IN" dirty="0"/>
              <a:t>ADD .  /var/www/html</a:t>
            </a:r>
            <a:endParaRPr lang="en-US" dirty="0"/>
          </a:p>
          <a:p>
            <a:r>
              <a:rPr lang="en-IN" dirty="0"/>
              <a:t>ENTRYPOINT </a:t>
            </a:r>
            <a:r>
              <a:rPr lang="en-IN" dirty="0" err="1"/>
              <a:t>apachectl</a:t>
            </a:r>
            <a:r>
              <a:rPr lang="en-IN" dirty="0"/>
              <a:t> -D FOREGROUND</a:t>
            </a:r>
            <a:endParaRPr lang="en-US" dirty="0"/>
          </a:p>
          <a:p>
            <a:r>
              <a:rPr lang="en-IN" dirty="0"/>
              <a:t>ENV name </a:t>
            </a:r>
            <a:r>
              <a:rPr lang="en-IN" dirty="0" err="1"/>
              <a:t>Devops</a:t>
            </a:r>
            <a:r>
              <a:rPr lang="en-IN" dirty="0"/>
              <a:t> </a:t>
            </a:r>
            <a:r>
              <a:rPr lang="en-IN" dirty="0" err="1"/>
              <a:t>krishtech</a:t>
            </a:r>
            <a:endParaRPr lang="en-US" dirty="0"/>
          </a:p>
          <a:p>
            <a:endParaRPr lang="en-US" dirty="0"/>
          </a:p>
        </p:txBody>
      </p:sp>
    </p:spTree>
    <p:extLst>
      <p:ext uri="{BB962C8B-B14F-4D97-AF65-F5344CB8AC3E}">
        <p14:creationId xmlns:p14="http://schemas.microsoft.com/office/powerpoint/2010/main" val="3341153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OM&#10;the FROM instruction sets the Base Image&#10;for subsequent instructions. As such, a valid&#10;Dockerﬁle must have FROM as it...">
            <a:extLst>
              <a:ext uri="{FF2B5EF4-FFF2-40B4-BE49-F238E27FC236}">
                <a16:creationId xmlns:a16="http://schemas.microsoft.com/office/drawing/2014/main" id="{6A6A2E5F-5D44-4F20-8C44-E9ECF4AF91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649" y="801859"/>
            <a:ext cx="8862645" cy="507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02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RUN&#10;The RUN instruction will execute any commands in a new&#10;layer on top of the current image and commit the results.&#10;The r...">
            <a:extLst>
              <a:ext uri="{FF2B5EF4-FFF2-40B4-BE49-F238E27FC236}">
                <a16:creationId xmlns:a16="http://schemas.microsoft.com/office/drawing/2014/main" id="{A969ECBA-EA9B-42B1-AE60-B722C2A780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2529" y="872197"/>
            <a:ext cx="8778239" cy="500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14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DD and Copy&#10;The Add and Copy commands can be used to add ﬁles to&#10;the container.&#10;•For Add if source ﬁle is a tar ﬁle the ﬁ...">
            <a:extLst>
              <a:ext uri="{FF2B5EF4-FFF2-40B4-BE49-F238E27FC236}">
                <a16:creationId xmlns:a16="http://schemas.microsoft.com/office/drawing/2014/main" id="{26E8FC09-9047-4731-A4A2-46EDBD80D5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0837" y="1181687"/>
            <a:ext cx="9228405" cy="469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465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XPOSE&#10;The EXPOSE instructions informs Docker that the container&#10;will listen on the speciﬁed network ports at runtime. Doc...">
            <a:extLst>
              <a:ext uri="{FF2B5EF4-FFF2-40B4-BE49-F238E27FC236}">
                <a16:creationId xmlns:a16="http://schemas.microsoft.com/office/drawing/2014/main" id="{4886505E-3CDD-46B5-AE4F-DD8AEA2F22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0497" y="815927"/>
            <a:ext cx="9115865" cy="505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06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WORKDIR instruction sets the working directory for any&#10;RUN, CMD, ENTRYPOINT, COPY and ADD instructions that&#10;follow it ...">
            <a:extLst>
              <a:ext uri="{FF2B5EF4-FFF2-40B4-BE49-F238E27FC236}">
                <a16:creationId xmlns:a16="http://schemas.microsoft.com/office/drawing/2014/main" id="{67FFB019-F249-4053-A624-166BDB9BE9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9477" y="984739"/>
            <a:ext cx="8595360" cy="48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49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u="sng" dirty="0"/>
              <a:t>CREATING A DOCKERFILE</a:t>
            </a: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normAutofit fontScale="70000" lnSpcReduction="20000"/>
          </a:bodyPr>
          <a:lstStyle/>
          <a:p>
            <a:r>
              <a:rPr lang="en-US" b="1" dirty="0"/>
              <a:t>Step 3:</a:t>
            </a:r>
            <a:r>
              <a:rPr lang="en-US" dirty="0"/>
              <a:t> Create one more file called, index.html with the following contents can verify the push on </a:t>
            </a:r>
            <a:r>
              <a:rPr lang="en-US" dirty="0" err="1"/>
              <a:t>DockerHub</a:t>
            </a:r>
            <a:r>
              <a:rPr lang="en-US" dirty="0"/>
              <a:t>.</a:t>
            </a:r>
          </a:p>
          <a:p>
            <a:pPr marL="0" indent="0">
              <a:buNone/>
            </a:pPr>
            <a:r>
              <a:rPr lang="en-US" dirty="0"/>
              <a:t>$ </a:t>
            </a:r>
            <a:r>
              <a:rPr lang="en-US" dirty="0" err="1"/>
              <a:t>sudo</a:t>
            </a:r>
            <a:r>
              <a:rPr lang="en-US" dirty="0"/>
              <a:t> vi index.html</a:t>
            </a:r>
          </a:p>
          <a:p>
            <a:endParaRPr lang="en-US" dirty="0"/>
          </a:p>
          <a:p>
            <a:pPr marL="0" indent="0">
              <a:buNone/>
            </a:pPr>
            <a:r>
              <a:rPr lang="en-IN" dirty="0"/>
              <a:t>&lt;html&gt;</a:t>
            </a:r>
            <a:endParaRPr lang="en-US" dirty="0"/>
          </a:p>
          <a:p>
            <a:pPr marL="0" indent="0">
              <a:buNone/>
            </a:pPr>
            <a:r>
              <a:rPr lang="en-IN" dirty="0"/>
              <a:t>&lt;title&gt; Sample Website &lt;/title&gt;</a:t>
            </a:r>
            <a:endParaRPr lang="en-US" dirty="0"/>
          </a:p>
          <a:p>
            <a:pPr marL="0" indent="0">
              <a:buNone/>
            </a:pPr>
            <a:r>
              <a:rPr lang="en-IN" dirty="0"/>
              <a:t>&lt;body&gt;</a:t>
            </a:r>
            <a:endParaRPr lang="en-US" dirty="0"/>
          </a:p>
          <a:p>
            <a:pPr marL="0" indent="0">
              <a:buNone/>
            </a:pPr>
            <a:r>
              <a:rPr lang="en-IN" dirty="0"/>
              <a:t>Hello World</a:t>
            </a:r>
            <a:endParaRPr lang="en-US" dirty="0"/>
          </a:p>
          <a:p>
            <a:pPr marL="0" indent="0">
              <a:buNone/>
            </a:pPr>
            <a:r>
              <a:rPr lang="en-IN" dirty="0"/>
              <a:t>&lt;/body&gt;</a:t>
            </a:r>
            <a:endParaRPr lang="en-US" dirty="0"/>
          </a:p>
          <a:p>
            <a:pPr marL="0" indent="0">
              <a:buNone/>
            </a:pPr>
            <a:r>
              <a:rPr lang="en-IN" dirty="0"/>
              <a:t>&lt;/html&gt;</a:t>
            </a:r>
            <a:endParaRPr lang="en-US" dirty="0"/>
          </a:p>
          <a:p>
            <a:endParaRPr lang="en-US" dirty="0"/>
          </a:p>
          <a:p>
            <a:endParaRPr lang="en-US" dirty="0"/>
          </a:p>
        </p:txBody>
      </p:sp>
    </p:spTree>
    <p:extLst>
      <p:ext uri="{BB962C8B-B14F-4D97-AF65-F5344CB8AC3E}">
        <p14:creationId xmlns:p14="http://schemas.microsoft.com/office/powerpoint/2010/main" val="3259551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u="sng" dirty="0"/>
              <a:t>CREATING A DOCKERFILE</a:t>
            </a: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lstStyle/>
          <a:p>
            <a:r>
              <a:rPr lang="en-US" b="1" dirty="0"/>
              <a:t>Step 4:</a:t>
            </a:r>
            <a:r>
              <a:rPr lang="en-US" dirty="0"/>
              <a:t> Now pass the following command</a:t>
            </a:r>
          </a:p>
          <a:p>
            <a:pPr marL="0" indent="0">
              <a:buNone/>
            </a:pPr>
            <a:r>
              <a:rPr lang="en-US" dirty="0"/>
              <a:t>$ docker build &lt;directory-of-</a:t>
            </a:r>
            <a:r>
              <a:rPr lang="en-US" dirty="0" err="1"/>
              <a:t>dockerfile</a:t>
            </a:r>
            <a:r>
              <a:rPr lang="en-US" dirty="0"/>
              <a:t>&gt; -t &lt;name of image&gt;</a:t>
            </a:r>
          </a:p>
          <a:p>
            <a:pPr marL="0" indent="0">
              <a:buNone/>
            </a:pPr>
            <a:endParaRPr lang="en-US" dirty="0"/>
          </a:p>
          <a:p>
            <a:pPr marL="0" indent="0">
              <a:buNone/>
            </a:pPr>
            <a:r>
              <a:rPr lang="en-US" b="1" dirty="0"/>
              <a:t>Step 5:</a:t>
            </a:r>
            <a:r>
              <a:rPr lang="en-US" dirty="0"/>
              <a:t> Finally, run this built image, using the following command</a:t>
            </a:r>
          </a:p>
          <a:p>
            <a:pPr marL="0" indent="0">
              <a:buNone/>
            </a:pPr>
            <a:endParaRPr lang="en-US" dirty="0"/>
          </a:p>
          <a:p>
            <a:pPr marL="0" indent="0">
              <a:buNone/>
            </a:pPr>
            <a:r>
              <a:rPr lang="en-US" dirty="0"/>
              <a:t>$ docker run –it –p 81:80 –d &lt;name </a:t>
            </a:r>
            <a:r>
              <a:rPr lang="en-US"/>
              <a:t>of image&gt;</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704039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412A-BD4A-4A2F-BC93-870F19C010EE}"/>
              </a:ext>
            </a:extLst>
          </p:cNvPr>
          <p:cNvSpPr>
            <a:spLocks noGrp="1"/>
          </p:cNvSpPr>
          <p:nvPr>
            <p:ph type="title"/>
          </p:nvPr>
        </p:nvSpPr>
        <p:spPr/>
        <p:txBody>
          <a:bodyPr/>
          <a:lstStyle/>
          <a:p>
            <a:r>
              <a:rPr lang="en-US" dirty="0"/>
              <a:t>Exact </a:t>
            </a:r>
            <a:r>
              <a:rPr lang="en-US" dirty="0" err="1"/>
              <a:t>Dockerfile</a:t>
            </a:r>
            <a:endParaRPr lang="en-US" dirty="0"/>
          </a:p>
        </p:txBody>
      </p:sp>
      <p:sp>
        <p:nvSpPr>
          <p:cNvPr id="3" name="Content Placeholder 2">
            <a:extLst>
              <a:ext uri="{FF2B5EF4-FFF2-40B4-BE49-F238E27FC236}">
                <a16:creationId xmlns:a16="http://schemas.microsoft.com/office/drawing/2014/main" id="{476F2149-B38C-4593-9875-2F4D08EA839C}"/>
              </a:ext>
            </a:extLst>
          </p:cNvPr>
          <p:cNvSpPr>
            <a:spLocks noGrp="1"/>
          </p:cNvSpPr>
          <p:nvPr>
            <p:ph idx="1"/>
          </p:nvPr>
        </p:nvSpPr>
        <p:spPr/>
        <p:txBody>
          <a:bodyPr>
            <a:normAutofit fontScale="92500" lnSpcReduction="20000"/>
          </a:bodyPr>
          <a:lstStyle/>
          <a:p>
            <a:r>
              <a:rPr lang="en-US" dirty="0"/>
              <a:t>FROM ubuntu</a:t>
            </a:r>
          </a:p>
          <a:p>
            <a:r>
              <a:rPr lang="en-US" dirty="0"/>
              <a:t>ARG DEBIAN_FRONTEND=noninteractive</a:t>
            </a:r>
          </a:p>
          <a:p>
            <a:r>
              <a:rPr lang="en-US" dirty="0"/>
              <a:t>RUN apt-get update</a:t>
            </a:r>
          </a:p>
          <a:p>
            <a:r>
              <a:rPr lang="en-US" dirty="0"/>
              <a:t>RUN apt-get -y install apache2</a:t>
            </a:r>
          </a:p>
          <a:p>
            <a:r>
              <a:rPr lang="en-US" dirty="0"/>
              <a:t>ADD .  /var/www/html</a:t>
            </a:r>
          </a:p>
          <a:p>
            <a:r>
              <a:rPr lang="en-US" dirty="0"/>
              <a:t>ENTRYPOINT </a:t>
            </a:r>
            <a:r>
              <a:rPr lang="en-US" dirty="0" err="1"/>
              <a:t>apachectl</a:t>
            </a:r>
            <a:r>
              <a:rPr lang="en-US" dirty="0"/>
              <a:t> -D FOREGROUND</a:t>
            </a:r>
          </a:p>
          <a:p>
            <a:r>
              <a:rPr lang="en-US" dirty="0"/>
              <a:t>EXPOSE 80</a:t>
            </a:r>
          </a:p>
          <a:p>
            <a:r>
              <a:rPr lang="en-US" dirty="0"/>
              <a:t>ENV name </a:t>
            </a:r>
            <a:r>
              <a:rPr lang="en-US" dirty="0" err="1"/>
              <a:t>Devops</a:t>
            </a:r>
            <a:r>
              <a:rPr lang="en-US" dirty="0"/>
              <a:t> </a:t>
            </a:r>
            <a:r>
              <a:rPr lang="en-US" dirty="0" err="1"/>
              <a:t>krishtech</a:t>
            </a:r>
            <a:endParaRPr lang="en-US" dirty="0"/>
          </a:p>
          <a:p>
            <a:endParaRPr lang="en-US" dirty="0"/>
          </a:p>
          <a:p>
            <a:endParaRPr lang="en-US" dirty="0"/>
          </a:p>
        </p:txBody>
      </p:sp>
    </p:spTree>
    <p:extLst>
      <p:ext uri="{BB962C8B-B14F-4D97-AF65-F5344CB8AC3E}">
        <p14:creationId xmlns:p14="http://schemas.microsoft.com/office/powerpoint/2010/main" val="50619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836-AE3B-4139-B728-3D81B72488A6}"/>
              </a:ext>
            </a:extLst>
          </p:cNvPr>
          <p:cNvSpPr>
            <a:spLocks noGrp="1"/>
          </p:cNvSpPr>
          <p:nvPr>
            <p:ph type="title"/>
          </p:nvPr>
        </p:nvSpPr>
        <p:spPr/>
        <p:txBody>
          <a:bodyPr/>
          <a:lstStyle/>
          <a:p>
            <a:r>
              <a:rPr lang="en-US" dirty="0"/>
              <a:t>Advantages of Virtualization</a:t>
            </a:r>
          </a:p>
        </p:txBody>
      </p:sp>
      <p:pic>
        <p:nvPicPr>
          <p:cNvPr id="4" name="Content Placeholder 3">
            <a:extLst>
              <a:ext uri="{FF2B5EF4-FFF2-40B4-BE49-F238E27FC236}">
                <a16:creationId xmlns:a16="http://schemas.microsoft.com/office/drawing/2014/main" id="{EBB41839-6B9F-419B-B763-50EFAE80BF85}"/>
              </a:ext>
            </a:extLst>
          </p:cNvPr>
          <p:cNvPicPr>
            <a:picLocks noGrp="1" noChangeAspect="1"/>
          </p:cNvPicPr>
          <p:nvPr>
            <p:ph idx="1"/>
          </p:nvPr>
        </p:nvPicPr>
        <p:blipFill rotWithShape="1">
          <a:blip r:embed="rId2"/>
          <a:srcRect l="21076" t="35702" r="17421" b="14690"/>
          <a:stretch/>
        </p:blipFill>
        <p:spPr>
          <a:xfrm>
            <a:off x="2278966" y="2546253"/>
            <a:ext cx="7821637" cy="3615396"/>
          </a:xfrm>
          <a:prstGeom prst="rect">
            <a:avLst/>
          </a:prstGeom>
        </p:spPr>
      </p:pic>
    </p:spTree>
    <p:extLst>
      <p:ext uri="{BB962C8B-B14F-4D97-AF65-F5344CB8AC3E}">
        <p14:creationId xmlns:p14="http://schemas.microsoft.com/office/powerpoint/2010/main" val="3265014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u="sng" dirty="0"/>
              <a:t>CREATING A DOCKERFILE</a:t>
            </a: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lstStyle/>
          <a:p>
            <a:r>
              <a:rPr lang="en-US" b="1" dirty="0"/>
              <a:t>Step 6:</a:t>
            </a:r>
            <a:r>
              <a:rPr lang="en-US" dirty="0"/>
              <a:t> Now navigate to the server IP address on port 81</a:t>
            </a:r>
          </a:p>
          <a:p>
            <a:endParaRPr lang="en-US" dirty="0"/>
          </a:p>
        </p:txBody>
      </p:sp>
      <p:pic>
        <p:nvPicPr>
          <p:cNvPr id="4" name="Picture 3">
            <a:extLst>
              <a:ext uri="{FF2B5EF4-FFF2-40B4-BE49-F238E27FC236}">
                <a16:creationId xmlns:a16="http://schemas.microsoft.com/office/drawing/2014/main" id="{5745EE26-0D78-4B1E-8726-3A00BD94E360}"/>
              </a:ext>
            </a:extLst>
          </p:cNvPr>
          <p:cNvPicPr/>
          <p:nvPr/>
        </p:nvPicPr>
        <p:blipFill>
          <a:blip r:embed="rId2"/>
          <a:stretch>
            <a:fillRect/>
          </a:stretch>
        </p:blipFill>
        <p:spPr>
          <a:xfrm>
            <a:off x="2475914" y="3305908"/>
            <a:ext cx="6865033" cy="2569960"/>
          </a:xfrm>
          <a:prstGeom prst="rect">
            <a:avLst/>
          </a:prstGeom>
          <a:ln w="12700">
            <a:solidFill>
              <a:schemeClr val="accent1"/>
            </a:solidFill>
          </a:ln>
          <a:effectLst/>
        </p:spPr>
      </p:pic>
    </p:spTree>
    <p:extLst>
      <p:ext uri="{BB962C8B-B14F-4D97-AF65-F5344CB8AC3E}">
        <p14:creationId xmlns:p14="http://schemas.microsoft.com/office/powerpoint/2010/main" val="1015507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0195-9B3E-4CF9-8F1C-4C091F24E4E0}"/>
              </a:ext>
            </a:extLst>
          </p:cNvPr>
          <p:cNvSpPr>
            <a:spLocks noGrp="1"/>
          </p:cNvSpPr>
          <p:nvPr>
            <p:ph type="title"/>
          </p:nvPr>
        </p:nvSpPr>
        <p:spPr/>
        <p:txBody>
          <a:bodyPr/>
          <a:lstStyle/>
          <a:p>
            <a:r>
              <a:rPr lang="en-US" b="1" u="sng" dirty="0"/>
              <a:t>CREATING A DOCKERFILE</a:t>
            </a:r>
            <a:endParaRPr lang="en-US" dirty="0"/>
          </a:p>
        </p:txBody>
      </p:sp>
      <p:sp>
        <p:nvSpPr>
          <p:cNvPr id="3" name="Content Placeholder 2">
            <a:extLst>
              <a:ext uri="{FF2B5EF4-FFF2-40B4-BE49-F238E27FC236}">
                <a16:creationId xmlns:a16="http://schemas.microsoft.com/office/drawing/2014/main" id="{3F6F22C6-A32D-493A-A888-B48E1EFE5E61}"/>
              </a:ext>
            </a:extLst>
          </p:cNvPr>
          <p:cNvSpPr>
            <a:spLocks noGrp="1"/>
          </p:cNvSpPr>
          <p:nvPr>
            <p:ph idx="1"/>
          </p:nvPr>
        </p:nvSpPr>
        <p:spPr/>
        <p:txBody>
          <a:bodyPr/>
          <a:lstStyle/>
          <a:p>
            <a:r>
              <a:rPr lang="en-US" b="1" dirty="0"/>
              <a:t>Step 7:</a:t>
            </a:r>
            <a:r>
              <a:rPr lang="en-US" dirty="0"/>
              <a:t> Finally, login into the container, and check the variable $name, it will have the same value, as given in the </a:t>
            </a:r>
            <a:r>
              <a:rPr lang="en-US" dirty="0" err="1"/>
              <a:t>Dockerfile</a:t>
            </a:r>
            <a:r>
              <a:rPr lang="en-US" dirty="0"/>
              <a:t>.</a:t>
            </a:r>
          </a:p>
          <a:p>
            <a:endParaRPr lang="en-US" dirty="0"/>
          </a:p>
          <a:p>
            <a:r>
              <a:rPr lang="en-US"/>
              <a:t>https://stackoverflow.com/questions/32919515/advantages-of-a-dockerfile</a:t>
            </a:r>
            <a:endParaRPr lang="en-US" dirty="0"/>
          </a:p>
          <a:p>
            <a:endParaRPr lang="en-US" dirty="0"/>
          </a:p>
        </p:txBody>
      </p:sp>
    </p:spTree>
    <p:extLst>
      <p:ext uri="{BB962C8B-B14F-4D97-AF65-F5344CB8AC3E}">
        <p14:creationId xmlns:p14="http://schemas.microsoft.com/office/powerpoint/2010/main" val="271118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9E6ACF-7668-40D8-BF5C-E4724B7B8FA5}"/>
              </a:ext>
            </a:extLst>
          </p:cNvPr>
          <p:cNvPicPr>
            <a:picLocks noGrp="1" noChangeAspect="1"/>
          </p:cNvPicPr>
          <p:nvPr>
            <p:ph idx="1"/>
          </p:nvPr>
        </p:nvPicPr>
        <p:blipFill rotWithShape="1">
          <a:blip r:embed="rId3"/>
          <a:srcRect l="15354" t="49694" r="29616" b="15652"/>
          <a:stretch/>
        </p:blipFill>
        <p:spPr>
          <a:xfrm>
            <a:off x="1603717" y="1955409"/>
            <a:ext cx="8553157" cy="3235570"/>
          </a:xfrm>
          <a:prstGeom prst="rect">
            <a:avLst/>
          </a:prstGeom>
        </p:spPr>
      </p:pic>
    </p:spTree>
    <p:extLst>
      <p:ext uri="{BB962C8B-B14F-4D97-AF65-F5344CB8AC3E}">
        <p14:creationId xmlns:p14="http://schemas.microsoft.com/office/powerpoint/2010/main" val="727253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5319</TotalTime>
  <Words>1195</Words>
  <Application>Microsoft Office PowerPoint</Application>
  <PresentationFormat>Widescreen</PresentationFormat>
  <Paragraphs>155</Paragraphs>
  <Slides>81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Garamond</vt:lpstr>
      <vt:lpstr>Wingdings</vt:lpstr>
      <vt:lpstr>Organic</vt:lpstr>
      <vt:lpstr>PowerPoint Presentation</vt:lpstr>
      <vt:lpstr>PowerPoint Presentation</vt:lpstr>
      <vt:lpstr>What is Virtualization?</vt:lpstr>
      <vt:lpstr>Problems Before Virtualization?</vt:lpstr>
      <vt:lpstr>Problems Before Virtualization?</vt:lpstr>
      <vt:lpstr>Problems Before Virtualization?</vt:lpstr>
      <vt:lpstr>After Virtualization</vt:lpstr>
      <vt:lpstr>Advantages of Virtualization</vt:lpstr>
      <vt:lpstr>PowerPoint Presentation</vt:lpstr>
      <vt:lpstr>What is Containerization?</vt:lpstr>
      <vt:lpstr>Problems Before Containerization?</vt:lpstr>
      <vt:lpstr>Problems Before Containerization?</vt:lpstr>
      <vt:lpstr>Problems Before Containerization?</vt:lpstr>
      <vt:lpstr>Containers solved the problems</vt:lpstr>
      <vt:lpstr>PowerPoint Presentation</vt:lpstr>
      <vt:lpstr>Advantages of Containers</vt:lpstr>
      <vt:lpstr>PowerPoint Presentation</vt:lpstr>
      <vt:lpstr>Containerization Tools</vt:lpstr>
      <vt:lpstr>PowerPoint Presentation</vt:lpstr>
      <vt:lpstr>PowerPoint Presentation</vt:lpstr>
      <vt:lpstr>What is Docker? </vt:lpstr>
      <vt:lpstr>Docker Container Lifecycle</vt:lpstr>
      <vt:lpstr>Components of Docker Ecosystem</vt:lpstr>
      <vt:lpstr>Components of Docker Ecosystem</vt:lpstr>
      <vt:lpstr>Components of Docker Ecosystem</vt:lpstr>
      <vt:lpstr>Components of Docker Ecosystem</vt:lpstr>
      <vt:lpstr>Components of Docker Ecosystem</vt:lpstr>
      <vt:lpstr>Components of Docker Ecosystem</vt:lpstr>
      <vt:lpstr>Components of Docker Ecosystem</vt:lpstr>
      <vt:lpstr>Docker Architecture </vt:lpstr>
      <vt:lpstr>Docker Architecture</vt:lpstr>
      <vt:lpstr>Docker Architecture</vt:lpstr>
      <vt:lpstr>Docker Architecture</vt:lpstr>
      <vt:lpstr>PowerPoint Presentation</vt:lpstr>
      <vt:lpstr>Docker Image vs Container</vt:lpstr>
      <vt:lpstr>Docker Image vs Container</vt:lpstr>
      <vt:lpstr>Docker Image vs Container</vt:lpstr>
      <vt:lpstr>PowerPoint Presentation</vt:lpstr>
      <vt:lpstr>PowerPoint Presentation</vt:lpstr>
      <vt:lpstr>PowerPoint Presentation</vt:lpstr>
      <vt:lpstr>Docker install</vt:lpstr>
      <vt:lpstr>Docker Install</vt:lpstr>
      <vt:lpstr>PowerPoint Presentation</vt:lpstr>
      <vt:lpstr>Common Docker Commands</vt:lpstr>
      <vt:lpstr>Common Docker Commands</vt:lpstr>
      <vt:lpstr>Common Docker Commands</vt:lpstr>
      <vt:lpstr>Common Docker Commands</vt:lpstr>
      <vt:lpstr>Common Docker Commands</vt:lpstr>
      <vt:lpstr>Common Docker Commands</vt:lpstr>
      <vt:lpstr>Common Docker Commands</vt:lpstr>
      <vt:lpstr>Common Docker Commands</vt:lpstr>
      <vt:lpstr>Common Docker Commands</vt:lpstr>
      <vt:lpstr>Common Docker Commands</vt:lpstr>
      <vt:lpstr>Common Docker Commands</vt:lpstr>
      <vt:lpstr>PowerPoint Presentation</vt:lpstr>
      <vt:lpstr>Docker Hub Account</vt:lpstr>
      <vt:lpstr>PowerPoint Presentation</vt:lpstr>
      <vt:lpstr>Committing Changes to a Container</vt:lpstr>
      <vt:lpstr>Committing Changes to a Container</vt:lpstr>
      <vt:lpstr>Committing Changes to a Container</vt:lpstr>
      <vt:lpstr>Committing Changes to a Container</vt:lpstr>
      <vt:lpstr>Committing Changes to a Container</vt:lpstr>
      <vt:lpstr>Committing Changes to a Container</vt:lpstr>
      <vt:lpstr>PowerPoint Presentation</vt:lpstr>
      <vt:lpstr>Pushing the Container on Docker Hub</vt:lpstr>
      <vt:lpstr>PowerPoint Presentation</vt:lpstr>
      <vt:lpstr>Dockerfile</vt:lpstr>
      <vt:lpstr>PowerPoint Presentation</vt:lpstr>
      <vt:lpstr>PowerPoint Presentation</vt:lpstr>
      <vt:lpstr>CREATING A DOCKERFILE </vt:lpstr>
      <vt:lpstr>CREATING A DOCKERFILE</vt:lpstr>
      <vt:lpstr>PowerPoint Presentation</vt:lpstr>
      <vt:lpstr>PowerPoint Presentation</vt:lpstr>
      <vt:lpstr>PowerPoint Presentation</vt:lpstr>
      <vt:lpstr>PowerPoint Presentation</vt:lpstr>
      <vt:lpstr>PowerPoint Presentation</vt:lpstr>
      <vt:lpstr>CREATING A DOCKERFILE</vt:lpstr>
      <vt:lpstr>CREATING A DOCKERFILE</vt:lpstr>
      <vt:lpstr>Exact Dockerfile</vt:lpstr>
      <vt:lpstr>CREATING A DOCKERFILE</vt:lpstr>
      <vt:lpstr>CREATING A DOCKERFILE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Sapphire</dc:creator>
  <cp:lastModifiedBy>Krishna Sapphire</cp:lastModifiedBy>
  <cp:revision>99</cp:revision>
  <dcterms:created xsi:type="dcterms:W3CDTF">2021-05-04T14:06:28Z</dcterms:created>
  <dcterms:modified xsi:type="dcterms:W3CDTF">2021-07-06T01:35:04Z</dcterms:modified>
</cp:coreProperties>
</file>